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Raleway"/>
      <p:regular r:id="rId56"/>
      <p:bold r:id="rId57"/>
      <p:italic r:id="rId58"/>
      <p:boldItalic r:id="rId59"/>
    </p:embeddedFont>
    <p:embeddedFont>
      <p:font typeface="Lato"/>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4" roundtripDataSignature="AMtx7mg4cOFdn6t+8qC8TbewqkWtixJML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3F45B5D-985F-4053-81E1-6F3BE1451C35}">
  <a:tblStyle styleId="{A3F45B5D-985F-4053-81E1-6F3BE1451C35}" styleName="Table_0">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ato-italic.fntdata"/><Relationship Id="rId61" Type="http://schemas.openxmlformats.org/officeDocument/2006/relationships/font" Target="fonts/Lato-bold.fntdata"/><Relationship Id="rId20" Type="http://schemas.openxmlformats.org/officeDocument/2006/relationships/slide" Target="slides/slide14.xml"/><Relationship Id="rId64" Type="http://customschemas.google.com/relationships/presentationmetadata" Target="metadata"/><Relationship Id="rId63" Type="http://schemas.openxmlformats.org/officeDocument/2006/relationships/font" Target="fonts/Lat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Lato-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aleway-bold.fntdata"/><Relationship Id="rId12" Type="http://schemas.openxmlformats.org/officeDocument/2006/relationships/slide" Target="slides/slide6.xml"/><Relationship Id="rId56" Type="http://schemas.openxmlformats.org/officeDocument/2006/relationships/font" Target="fonts/Raleway-regular.fntdata"/><Relationship Id="rId15" Type="http://schemas.openxmlformats.org/officeDocument/2006/relationships/slide" Target="slides/slide9.xml"/><Relationship Id="rId59" Type="http://schemas.openxmlformats.org/officeDocument/2006/relationships/font" Target="fonts/Raleway-boldItalic.fntdata"/><Relationship Id="rId14" Type="http://schemas.openxmlformats.org/officeDocument/2006/relationships/slide" Target="slides/slide8.xml"/><Relationship Id="rId58" Type="http://schemas.openxmlformats.org/officeDocument/2006/relationships/font" Target="fonts/Raleway-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5e16143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e5e16143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e5e161438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e5e161438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08480d7aa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08480d7aa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08480d7aa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08480d7aa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08480d7aa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08480d7aa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08480d7aa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08480d7aa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8480d7aa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08480d7aa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08480d7aa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08480d7aa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08480d7aa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08480d7aa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8480d7aa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08480d7aa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08480d7aa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08480d7aa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08480d7aa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08480d7aa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08480d7aa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08480d7aa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08480d7aa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08480d7aa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08480d7aa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08480d7aa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08480d7aa2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08480d7aa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08480d7aa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08480d7aa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34"/>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34"/>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34"/>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34"/>
          <p:cNvSpPr txBox="1"/>
          <p:nvPr>
            <p:ph type="ctrTitle"/>
          </p:nvPr>
        </p:nvSpPr>
        <p:spPr>
          <a:xfrm>
            <a:off x="2371725" y="630225"/>
            <a:ext cx="6331500" cy="1542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4" name="Google Shape;14;p34"/>
          <p:cNvSpPr txBox="1"/>
          <p:nvPr>
            <p:ph idx="1" type="subTitle"/>
          </p:nvPr>
        </p:nvSpPr>
        <p:spPr>
          <a:xfrm>
            <a:off x="2390267" y="3238450"/>
            <a:ext cx="6331500" cy="1241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3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43"/>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43"/>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43"/>
          <p:cNvSpPr txBox="1"/>
          <p:nvPr>
            <p:ph hasCustomPrompt="1" type="title"/>
          </p:nvPr>
        </p:nvSpPr>
        <p:spPr>
          <a:xfrm>
            <a:off x="853950" y="1304850"/>
            <a:ext cx="7436100" cy="1538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43"/>
          <p:cNvSpPr txBox="1"/>
          <p:nvPr>
            <p:ph idx="1" type="body"/>
          </p:nvPr>
        </p:nvSpPr>
        <p:spPr>
          <a:xfrm>
            <a:off x="853950" y="2919450"/>
            <a:ext cx="74361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5" name="Google Shape;65;p4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4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cxnSp>
        <p:nvCxnSpPr>
          <p:cNvPr id="17" name="Google Shape;17;p3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18" name="Google Shape;18;p3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19" name="Google Shape;19;p3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0" name="Google Shape;20;p35"/>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 name="Google Shape;21;p35"/>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2" name="Google Shape;22;p3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3" name="Shape 23"/>
        <p:cNvGrpSpPr/>
        <p:nvPr/>
      </p:nvGrpSpPr>
      <p:grpSpPr>
        <a:xfrm>
          <a:off x="0" y="0"/>
          <a:ext cx="0" cy="0"/>
          <a:chOff x="0" y="0"/>
          <a:chExt cx="0" cy="0"/>
        </a:xfrm>
      </p:grpSpPr>
      <p:cxnSp>
        <p:nvCxnSpPr>
          <p:cNvPr id="24" name="Google Shape;24;p36"/>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25" name="Google Shape;25;p36"/>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26" name="Google Shape;26;p36"/>
          <p:cNvSpPr txBox="1"/>
          <p:nvPr>
            <p:ph type="title"/>
          </p:nvPr>
        </p:nvSpPr>
        <p:spPr>
          <a:xfrm>
            <a:off x="406425" y="1806825"/>
            <a:ext cx="8296800" cy="1542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p:txBody>
      </p:sp>
      <p:sp>
        <p:nvSpPr>
          <p:cNvPr id="27" name="Google Shape;27;p3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37"/>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37"/>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3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37"/>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3" name="Google Shape;33;p37"/>
          <p:cNvSpPr txBox="1"/>
          <p:nvPr>
            <p:ph idx="1" type="body"/>
          </p:nvPr>
        </p:nvSpPr>
        <p:spPr>
          <a:xfrm>
            <a:off x="2400303" y="1602675"/>
            <a:ext cx="3071400" cy="3002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37"/>
          <p:cNvSpPr txBox="1"/>
          <p:nvPr>
            <p:ph idx="2" type="body"/>
          </p:nvPr>
        </p:nvSpPr>
        <p:spPr>
          <a:xfrm>
            <a:off x="5650572" y="1602675"/>
            <a:ext cx="3071400" cy="3002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3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38"/>
          <p:cNvSpPr txBox="1"/>
          <p:nvPr>
            <p:ph type="title"/>
          </p:nvPr>
        </p:nvSpPr>
        <p:spPr>
          <a:xfrm>
            <a:off x="303300" y="411575"/>
            <a:ext cx="8520600" cy="639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8" name="Google Shape;38;p3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39"/>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39"/>
          <p:cNvSpPr txBox="1"/>
          <p:nvPr>
            <p:ph type="title"/>
          </p:nvPr>
        </p:nvSpPr>
        <p:spPr>
          <a:xfrm>
            <a:off x="319500" y="936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2" name="Google Shape;42;p39"/>
          <p:cNvSpPr txBox="1"/>
          <p:nvPr>
            <p:ph idx="1" type="body"/>
          </p:nvPr>
        </p:nvSpPr>
        <p:spPr>
          <a:xfrm>
            <a:off x="319500" y="1846804"/>
            <a:ext cx="2808000" cy="28062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3" name="Google Shape;43;p3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40"/>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40"/>
          <p:cNvSpPr txBox="1"/>
          <p:nvPr>
            <p:ph type="title"/>
          </p:nvPr>
        </p:nvSpPr>
        <p:spPr>
          <a:xfrm>
            <a:off x="283103" y="712141"/>
            <a:ext cx="6244200" cy="38355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47" name="Google Shape;47;p4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41"/>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0" name="Google Shape;50;p4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41"/>
          <p:cNvSpPr txBox="1"/>
          <p:nvPr>
            <p:ph type="title"/>
          </p:nvPr>
        </p:nvSpPr>
        <p:spPr>
          <a:xfrm>
            <a:off x="265500" y="1397350"/>
            <a:ext cx="4045200" cy="1318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1"/>
              </a:buClr>
              <a:buSzPts val="3600"/>
              <a:buNone/>
              <a:defRPr sz="3600">
                <a:solidFill>
                  <a:schemeClr val="dk1"/>
                </a:solidFill>
              </a:defRPr>
            </a:lvl1pPr>
            <a:lvl2pPr lvl="1" algn="ctr">
              <a:lnSpc>
                <a:spcPct val="100000"/>
              </a:lnSpc>
              <a:spcBef>
                <a:spcPts val="0"/>
              </a:spcBef>
              <a:spcAft>
                <a:spcPts val="0"/>
              </a:spcAft>
              <a:buClr>
                <a:schemeClr val="dk1"/>
              </a:buClr>
              <a:buSzPts val="3600"/>
              <a:buNone/>
              <a:defRPr sz="3600">
                <a:solidFill>
                  <a:schemeClr val="dk1"/>
                </a:solidFill>
              </a:defRPr>
            </a:lvl2pPr>
            <a:lvl3pPr lvl="2" algn="ctr">
              <a:lnSpc>
                <a:spcPct val="100000"/>
              </a:lnSpc>
              <a:spcBef>
                <a:spcPts val="0"/>
              </a:spcBef>
              <a:spcAft>
                <a:spcPts val="0"/>
              </a:spcAft>
              <a:buClr>
                <a:schemeClr val="dk1"/>
              </a:buClr>
              <a:buSzPts val="3600"/>
              <a:buNone/>
              <a:defRPr sz="3600">
                <a:solidFill>
                  <a:schemeClr val="dk1"/>
                </a:solidFill>
              </a:defRPr>
            </a:lvl3pPr>
            <a:lvl4pPr lvl="3" algn="ctr">
              <a:lnSpc>
                <a:spcPct val="100000"/>
              </a:lnSpc>
              <a:spcBef>
                <a:spcPts val="0"/>
              </a:spcBef>
              <a:spcAft>
                <a:spcPts val="0"/>
              </a:spcAft>
              <a:buClr>
                <a:schemeClr val="dk1"/>
              </a:buClr>
              <a:buSzPts val="3600"/>
              <a:buNone/>
              <a:defRPr sz="3600">
                <a:solidFill>
                  <a:schemeClr val="dk1"/>
                </a:solidFill>
              </a:defRPr>
            </a:lvl4pPr>
            <a:lvl5pPr lvl="4" algn="ctr">
              <a:lnSpc>
                <a:spcPct val="100000"/>
              </a:lnSpc>
              <a:spcBef>
                <a:spcPts val="0"/>
              </a:spcBef>
              <a:spcAft>
                <a:spcPts val="0"/>
              </a:spcAft>
              <a:buClr>
                <a:schemeClr val="dk1"/>
              </a:buClr>
              <a:buSzPts val="3600"/>
              <a:buNone/>
              <a:defRPr sz="3600">
                <a:solidFill>
                  <a:schemeClr val="dk1"/>
                </a:solidFill>
              </a:defRPr>
            </a:lvl5pPr>
            <a:lvl6pPr lvl="5" algn="ctr">
              <a:lnSpc>
                <a:spcPct val="100000"/>
              </a:lnSpc>
              <a:spcBef>
                <a:spcPts val="0"/>
              </a:spcBef>
              <a:spcAft>
                <a:spcPts val="0"/>
              </a:spcAft>
              <a:buClr>
                <a:schemeClr val="dk1"/>
              </a:buClr>
              <a:buSzPts val="3600"/>
              <a:buNone/>
              <a:defRPr sz="3600">
                <a:solidFill>
                  <a:schemeClr val="dk1"/>
                </a:solidFill>
              </a:defRPr>
            </a:lvl6pPr>
            <a:lvl7pPr lvl="6" algn="ctr">
              <a:lnSpc>
                <a:spcPct val="100000"/>
              </a:lnSpc>
              <a:spcBef>
                <a:spcPts val="0"/>
              </a:spcBef>
              <a:spcAft>
                <a:spcPts val="0"/>
              </a:spcAft>
              <a:buClr>
                <a:schemeClr val="dk1"/>
              </a:buClr>
              <a:buSzPts val="3600"/>
              <a:buNone/>
              <a:defRPr sz="3600">
                <a:solidFill>
                  <a:schemeClr val="dk1"/>
                </a:solidFill>
              </a:defRPr>
            </a:lvl7pPr>
            <a:lvl8pPr lvl="7" algn="ctr">
              <a:lnSpc>
                <a:spcPct val="100000"/>
              </a:lnSpc>
              <a:spcBef>
                <a:spcPts val="0"/>
              </a:spcBef>
              <a:spcAft>
                <a:spcPts val="0"/>
              </a:spcAft>
              <a:buClr>
                <a:schemeClr val="dk1"/>
              </a:buClr>
              <a:buSzPts val="3600"/>
              <a:buNone/>
              <a:defRPr sz="3600">
                <a:solidFill>
                  <a:schemeClr val="dk1"/>
                </a:solidFill>
              </a:defRPr>
            </a:lvl8pPr>
            <a:lvl9pPr lvl="8" algn="ctr">
              <a:lnSpc>
                <a:spcPct val="100000"/>
              </a:lnSpc>
              <a:spcBef>
                <a:spcPts val="0"/>
              </a:spcBef>
              <a:spcAft>
                <a:spcPts val="0"/>
              </a:spcAft>
              <a:buClr>
                <a:schemeClr val="dk1"/>
              </a:buClr>
              <a:buSzPts val="3600"/>
              <a:buNone/>
              <a:defRPr sz="3600">
                <a:solidFill>
                  <a:schemeClr val="dk1"/>
                </a:solidFill>
              </a:defRPr>
            </a:lvl9pPr>
          </a:lstStyle>
          <a:p/>
        </p:txBody>
      </p:sp>
      <p:sp>
        <p:nvSpPr>
          <p:cNvPr id="52" name="Google Shape;52;p41"/>
          <p:cNvSpPr txBox="1"/>
          <p:nvPr>
            <p:ph idx="1" type="subTitle"/>
          </p:nvPr>
        </p:nvSpPr>
        <p:spPr>
          <a:xfrm>
            <a:off x="265500" y="273537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4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4" name="Google Shape;54;p4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42"/>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42"/>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42"/>
          <p:cNvSpPr txBox="1"/>
          <p:nvPr>
            <p:ph idx="1" type="body"/>
          </p:nvPr>
        </p:nvSpPr>
        <p:spPr>
          <a:xfrm>
            <a:off x="328017" y="4226025"/>
            <a:ext cx="8388600" cy="3936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9" name="Google Shape;59;p4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33"/>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9pPr>
          </a:lstStyle>
          <a:p/>
        </p:txBody>
      </p:sp>
      <p:sp>
        <p:nvSpPr>
          <p:cNvPr id="7" name="Google Shape;7;p33"/>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Lato"/>
              <a:buChar char="●"/>
              <a:defRPr b="0" i="0" sz="1800" u="none" cap="none" strike="noStrike">
                <a:solidFill>
                  <a:schemeClr val="dk2"/>
                </a:solidFill>
                <a:latin typeface="Lato"/>
                <a:ea typeface="Lato"/>
                <a:cs typeface="Lato"/>
                <a:sym typeface="Lato"/>
              </a:defRPr>
            </a:lvl1pPr>
            <a:lvl2pPr indent="-317500" lvl="1" marL="9144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2pPr>
            <a:lvl3pPr indent="-317500" lvl="2" marL="13716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3pPr>
            <a:lvl4pPr indent="-317500" lvl="3" marL="18288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4pPr>
            <a:lvl5pPr indent="-317500" lvl="4" marL="22860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5pPr>
            <a:lvl6pPr indent="-317500" lvl="5" marL="27432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6pPr>
            <a:lvl7pPr indent="-317500" lvl="6" marL="32004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7pPr>
            <a:lvl8pPr indent="-317500" lvl="7" marL="36576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8pPr>
            <a:lvl9pPr indent="-317500" lvl="8" marL="41148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9pPr>
          </a:lstStyle>
          <a:p/>
        </p:txBody>
      </p:sp>
      <p:sp>
        <p:nvSpPr>
          <p:cNvPr id="8" name="Google Shape;8;p3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elvex.ugr.es/idbis/db/docs/design/2-requirements.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1" name="Shape 71"/>
        <p:cNvGrpSpPr/>
        <p:nvPr/>
      </p:nvGrpSpPr>
      <p:grpSpPr>
        <a:xfrm>
          <a:off x="0" y="0"/>
          <a:ext cx="0" cy="0"/>
          <a:chOff x="0" y="0"/>
          <a:chExt cx="0" cy="0"/>
        </a:xfrm>
      </p:grpSpPr>
      <p:sp>
        <p:nvSpPr>
          <p:cNvPr id="72" name="Google Shape;72;p1"/>
          <p:cNvSpPr txBox="1"/>
          <p:nvPr>
            <p:ph type="ctrTitle"/>
          </p:nvPr>
        </p:nvSpPr>
        <p:spPr>
          <a:xfrm>
            <a:off x="2070000" y="529650"/>
            <a:ext cx="6331500" cy="777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800"/>
              <a:buNone/>
            </a:pPr>
            <a:r>
              <a:rPr lang="es" sz="3000">
                <a:latin typeface="Georgia"/>
                <a:ea typeface="Georgia"/>
                <a:cs typeface="Georgia"/>
                <a:sym typeface="Georgia"/>
              </a:rPr>
              <a:t>Sistema de inventarios</a:t>
            </a:r>
            <a:endParaRPr sz="3000">
              <a:latin typeface="Georgia"/>
              <a:ea typeface="Georgia"/>
              <a:cs typeface="Georgia"/>
              <a:sym typeface="Georgia"/>
            </a:endParaRPr>
          </a:p>
        </p:txBody>
      </p:sp>
      <p:sp>
        <p:nvSpPr>
          <p:cNvPr id="73" name="Google Shape;73;p1"/>
          <p:cNvSpPr txBox="1"/>
          <p:nvPr>
            <p:ph idx="1" type="subTitle"/>
          </p:nvPr>
        </p:nvSpPr>
        <p:spPr>
          <a:xfrm>
            <a:off x="432125" y="1564425"/>
            <a:ext cx="3268200" cy="2100900"/>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lang="es" sz="1400">
                <a:latin typeface="Georgia"/>
                <a:ea typeface="Georgia"/>
                <a:cs typeface="Georgia"/>
                <a:sym typeface="Georgia"/>
              </a:rPr>
              <a:t>Presentado por:  </a:t>
            </a:r>
            <a:endParaRPr sz="1400">
              <a:latin typeface="Georgia"/>
              <a:ea typeface="Georgia"/>
              <a:cs typeface="Georgia"/>
              <a:sym typeface="Georgia"/>
            </a:endParaRPr>
          </a:p>
          <a:p>
            <a:pPr indent="-317500" lvl="0" marL="457200" rtl="0" algn="l">
              <a:lnSpc>
                <a:spcPct val="115000"/>
              </a:lnSpc>
              <a:spcBef>
                <a:spcPts val="1200"/>
              </a:spcBef>
              <a:spcAft>
                <a:spcPts val="0"/>
              </a:spcAft>
              <a:buClr>
                <a:schemeClr val="lt1"/>
              </a:buClr>
              <a:buSzPts val="1400"/>
              <a:buFont typeface="Georgia"/>
              <a:buChar char="●"/>
            </a:pPr>
            <a:r>
              <a:rPr lang="es" sz="1400">
                <a:latin typeface="Georgia"/>
                <a:ea typeface="Georgia"/>
                <a:cs typeface="Georgia"/>
                <a:sym typeface="Georgia"/>
              </a:rPr>
              <a:t>Zharick Nicole Rocha Cardenas. </a:t>
            </a:r>
            <a:endParaRPr sz="1400">
              <a:latin typeface="Georgia"/>
              <a:ea typeface="Georgia"/>
              <a:cs typeface="Georgia"/>
              <a:sym typeface="Georgia"/>
            </a:endParaRPr>
          </a:p>
          <a:p>
            <a:pPr indent="-317500" lvl="0" marL="457200" rtl="0" algn="l">
              <a:lnSpc>
                <a:spcPct val="115000"/>
              </a:lnSpc>
              <a:spcBef>
                <a:spcPts val="0"/>
              </a:spcBef>
              <a:spcAft>
                <a:spcPts val="0"/>
              </a:spcAft>
              <a:buClr>
                <a:schemeClr val="lt1"/>
              </a:buClr>
              <a:buSzPts val="1400"/>
              <a:buFont typeface="Georgia"/>
              <a:buChar char="●"/>
            </a:pPr>
            <a:r>
              <a:rPr lang="es" sz="1400">
                <a:latin typeface="Georgia"/>
                <a:ea typeface="Georgia"/>
                <a:cs typeface="Georgia"/>
                <a:sym typeface="Georgia"/>
              </a:rPr>
              <a:t>Sebastian correa.     </a:t>
            </a:r>
            <a:endParaRPr sz="1400">
              <a:latin typeface="Georgia"/>
              <a:ea typeface="Georgia"/>
              <a:cs typeface="Georgia"/>
              <a:sym typeface="Georgia"/>
            </a:endParaRPr>
          </a:p>
          <a:p>
            <a:pPr indent="-317500" lvl="0" marL="457200" rtl="0" algn="l">
              <a:lnSpc>
                <a:spcPct val="115000"/>
              </a:lnSpc>
              <a:spcBef>
                <a:spcPts val="0"/>
              </a:spcBef>
              <a:spcAft>
                <a:spcPts val="0"/>
              </a:spcAft>
              <a:buClr>
                <a:schemeClr val="lt1"/>
              </a:buClr>
              <a:buSzPts val="1400"/>
              <a:buFont typeface="Georgia"/>
              <a:buChar char="●"/>
            </a:pPr>
            <a:r>
              <a:rPr lang="es" sz="1400">
                <a:latin typeface="Georgia"/>
                <a:ea typeface="Georgia"/>
                <a:cs typeface="Georgia"/>
                <a:sym typeface="Georgia"/>
              </a:rPr>
              <a:t>Josep Barrero        </a:t>
            </a:r>
            <a:endParaRPr sz="1400">
              <a:latin typeface="Georgia"/>
              <a:ea typeface="Georgia"/>
              <a:cs typeface="Georgia"/>
              <a:sym typeface="Georgia"/>
            </a:endParaRPr>
          </a:p>
          <a:p>
            <a:pPr indent="0" lvl="0" marL="457200" rtl="0" algn="l">
              <a:lnSpc>
                <a:spcPct val="115000"/>
              </a:lnSpc>
              <a:spcBef>
                <a:spcPts val="1200"/>
              </a:spcBef>
              <a:spcAft>
                <a:spcPts val="0"/>
              </a:spcAft>
              <a:buClr>
                <a:schemeClr val="dk2"/>
              </a:buClr>
              <a:buSzPts val="1100"/>
              <a:buFont typeface="Arial"/>
              <a:buNone/>
            </a:pPr>
            <a:r>
              <a:t/>
            </a:r>
            <a:endParaRPr sz="1400">
              <a:latin typeface="Georgia"/>
              <a:ea typeface="Georgia"/>
              <a:cs typeface="Georgia"/>
              <a:sym typeface="Georgia"/>
            </a:endParaRPr>
          </a:p>
          <a:p>
            <a:pPr indent="0" lvl="0" marL="0" rtl="0" algn="l">
              <a:lnSpc>
                <a:spcPct val="115000"/>
              </a:lnSpc>
              <a:spcBef>
                <a:spcPts val="1200"/>
              </a:spcBef>
              <a:spcAft>
                <a:spcPts val="1200"/>
              </a:spcAft>
              <a:buClr>
                <a:schemeClr val="dk2"/>
              </a:buClr>
              <a:buSzPts val="1100"/>
              <a:buFont typeface="Arial"/>
              <a:buNone/>
            </a:pPr>
            <a:r>
              <a:rPr lang="es" sz="1400">
                <a:latin typeface="Georgia"/>
                <a:ea typeface="Georgia"/>
                <a:cs typeface="Georgia"/>
                <a:sym typeface="Georgia"/>
              </a:rPr>
              <a:t>Ficha Número:  2202766-64</a:t>
            </a:r>
            <a:endParaRPr sz="1400">
              <a:latin typeface="Georgia"/>
              <a:ea typeface="Georgia"/>
              <a:cs typeface="Georgia"/>
              <a:sym typeface="Georgia"/>
            </a:endParaRPr>
          </a:p>
        </p:txBody>
      </p:sp>
      <p:pic>
        <p:nvPicPr>
          <p:cNvPr id="74" name="Google Shape;74;p1"/>
          <p:cNvPicPr preferRelativeResize="0"/>
          <p:nvPr/>
        </p:nvPicPr>
        <p:blipFill>
          <a:blip r:embed="rId3">
            <a:alphaModFix/>
          </a:blip>
          <a:stretch>
            <a:fillRect/>
          </a:stretch>
        </p:blipFill>
        <p:spPr>
          <a:xfrm>
            <a:off x="4051025" y="1249250"/>
            <a:ext cx="3531150" cy="3200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0"/>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s" sz="2400">
                <a:latin typeface="Georgia"/>
                <a:ea typeface="Georgia"/>
                <a:cs typeface="Georgia"/>
                <a:sym typeface="Georgia"/>
              </a:rPr>
              <a:t>Mapas de procesos BPMN.</a:t>
            </a:r>
            <a:endParaRPr sz="2400">
              <a:latin typeface="Georgia"/>
              <a:ea typeface="Georgia"/>
              <a:cs typeface="Georgia"/>
              <a:sym typeface="Georgia"/>
            </a:endParaRPr>
          </a:p>
        </p:txBody>
      </p:sp>
      <p:sp>
        <p:nvSpPr>
          <p:cNvPr id="140" name="Google Shape;140;p10"/>
          <p:cNvSpPr txBox="1"/>
          <p:nvPr>
            <p:ph idx="1" type="body"/>
          </p:nvPr>
        </p:nvSpPr>
        <p:spPr>
          <a:xfrm>
            <a:off x="1158298" y="1323100"/>
            <a:ext cx="7257300" cy="30024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200"/>
              </a:spcBef>
              <a:spcAft>
                <a:spcPts val="0"/>
              </a:spcAft>
              <a:buClr>
                <a:schemeClr val="dk2"/>
              </a:buClr>
              <a:buSzPts val="1100"/>
              <a:buFont typeface="Arial"/>
              <a:buNone/>
            </a:pPr>
            <a:r>
              <a:rPr lang="es" sz="1400">
                <a:latin typeface="Georgia"/>
                <a:ea typeface="Georgia"/>
                <a:cs typeface="Georgia"/>
                <a:sym typeface="Georgia"/>
              </a:rPr>
              <a:t>Bpmn es una herramienta útil que muestra un proceso de negocio interno. El objetivo es ofrecer una representación visual de un procedimiento de negocio específico para que todos los interesados puedan comprenderlo. De este modo, las diferentes unidades de negocio pueden ver la colaboración y las transiciones que se llevan a cabo dentro de una organización. (lucidchart 2021).</a:t>
            </a:r>
            <a:endParaRPr sz="1400">
              <a:latin typeface="Georgia"/>
              <a:ea typeface="Georgia"/>
              <a:cs typeface="Georgia"/>
              <a:sym typeface="Georgia"/>
            </a:endParaRPr>
          </a:p>
          <a:p>
            <a:pPr indent="0" lvl="0" marL="0" rtl="0" algn="l">
              <a:lnSpc>
                <a:spcPct val="115000"/>
              </a:lnSpc>
              <a:spcBef>
                <a:spcPts val="1200"/>
              </a:spcBef>
              <a:spcAft>
                <a:spcPts val="1200"/>
              </a:spcAft>
              <a:buSzPts val="1800"/>
              <a:buNone/>
            </a:pPr>
            <a:r>
              <a:t/>
            </a:r>
            <a:endParaRPr sz="12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1"/>
          <p:cNvSpPr txBox="1"/>
          <p:nvPr>
            <p:ph type="title"/>
          </p:nvPr>
        </p:nvSpPr>
        <p:spPr>
          <a:xfrm>
            <a:off x="2373400" y="508800"/>
            <a:ext cx="6321600" cy="635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s" sz="2400">
                <a:latin typeface="Georgia"/>
                <a:ea typeface="Georgia"/>
                <a:cs typeface="Georgia"/>
                <a:sym typeface="Georgia"/>
              </a:rPr>
              <a:t>Mapa de procesos BPMN actual.</a:t>
            </a:r>
            <a:endParaRPr sz="2400">
              <a:latin typeface="Georgia"/>
              <a:ea typeface="Georgia"/>
              <a:cs typeface="Georgia"/>
              <a:sym typeface="Georgia"/>
            </a:endParaRPr>
          </a:p>
        </p:txBody>
      </p:sp>
      <p:pic>
        <p:nvPicPr>
          <p:cNvPr id="146" name="Google Shape;146;p11"/>
          <p:cNvPicPr preferRelativeResize="0"/>
          <p:nvPr/>
        </p:nvPicPr>
        <p:blipFill rotWithShape="1">
          <a:blip r:embed="rId3">
            <a:alphaModFix/>
          </a:blip>
          <a:srcRect b="0" l="0" r="0" t="0"/>
          <a:stretch/>
        </p:blipFill>
        <p:spPr>
          <a:xfrm>
            <a:off x="297450" y="1075000"/>
            <a:ext cx="8601425" cy="389497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2"/>
          <p:cNvSpPr txBox="1"/>
          <p:nvPr>
            <p:ph idx="1" type="body"/>
          </p:nvPr>
        </p:nvSpPr>
        <p:spPr>
          <a:xfrm>
            <a:off x="247875" y="532950"/>
            <a:ext cx="8483700" cy="4065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52" name="Google Shape;152;p12"/>
          <p:cNvPicPr preferRelativeResize="0"/>
          <p:nvPr/>
        </p:nvPicPr>
        <p:blipFill rotWithShape="1">
          <a:blip r:embed="rId3">
            <a:alphaModFix/>
          </a:blip>
          <a:srcRect b="0" l="0" r="0" t="0"/>
          <a:stretch/>
        </p:blipFill>
        <p:spPr>
          <a:xfrm>
            <a:off x="330150" y="532950"/>
            <a:ext cx="8483701" cy="40653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e5e1614385_0_0"/>
          <p:cNvSpPr txBox="1"/>
          <p:nvPr/>
        </p:nvSpPr>
        <p:spPr>
          <a:xfrm>
            <a:off x="532925" y="706450"/>
            <a:ext cx="2887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b="1" lang="es" sz="1500">
                <a:solidFill>
                  <a:schemeClr val="dk2"/>
                </a:solidFill>
                <a:latin typeface="Georgia"/>
                <a:ea typeface="Georgia"/>
                <a:cs typeface="Georgia"/>
                <a:sym typeface="Georgia"/>
              </a:rPr>
              <a:t>proceso de compras :</a:t>
            </a:r>
            <a:endParaRPr>
              <a:latin typeface="Lato"/>
              <a:ea typeface="Lato"/>
              <a:cs typeface="Lato"/>
              <a:sym typeface="Lato"/>
            </a:endParaRPr>
          </a:p>
        </p:txBody>
      </p:sp>
      <p:pic>
        <p:nvPicPr>
          <p:cNvPr id="158" name="Google Shape;158;ge5e1614385_0_0"/>
          <p:cNvPicPr preferRelativeResize="0"/>
          <p:nvPr/>
        </p:nvPicPr>
        <p:blipFill>
          <a:blip r:embed="rId3">
            <a:alphaModFix/>
          </a:blip>
          <a:stretch>
            <a:fillRect/>
          </a:stretch>
        </p:blipFill>
        <p:spPr>
          <a:xfrm>
            <a:off x="302275" y="1084775"/>
            <a:ext cx="8539450" cy="4058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ge5e1614385_0_5"/>
          <p:cNvPicPr preferRelativeResize="0"/>
          <p:nvPr/>
        </p:nvPicPr>
        <p:blipFill>
          <a:blip r:embed="rId3">
            <a:alphaModFix/>
          </a:blip>
          <a:stretch>
            <a:fillRect/>
          </a:stretch>
        </p:blipFill>
        <p:spPr>
          <a:xfrm>
            <a:off x="223550" y="102825"/>
            <a:ext cx="8696899" cy="4706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3"/>
          <p:cNvSpPr txBox="1"/>
          <p:nvPr>
            <p:ph type="title"/>
          </p:nvPr>
        </p:nvSpPr>
        <p:spPr>
          <a:xfrm>
            <a:off x="2386825" y="468500"/>
            <a:ext cx="6321600" cy="635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s" sz="2400">
                <a:latin typeface="Georgia"/>
                <a:ea typeface="Georgia"/>
                <a:cs typeface="Georgia"/>
                <a:sym typeface="Georgia"/>
              </a:rPr>
              <a:t>Mapa de procesos BPMN propuesto.</a:t>
            </a:r>
            <a:endParaRPr sz="2400">
              <a:latin typeface="Georgia"/>
              <a:ea typeface="Georgia"/>
              <a:cs typeface="Georgia"/>
              <a:sym typeface="Georgia"/>
            </a:endParaRPr>
          </a:p>
        </p:txBody>
      </p:sp>
      <p:pic>
        <p:nvPicPr>
          <p:cNvPr id="169" name="Google Shape;169;p13"/>
          <p:cNvPicPr preferRelativeResize="0"/>
          <p:nvPr/>
        </p:nvPicPr>
        <p:blipFill rotWithShape="1">
          <a:blip r:embed="rId3">
            <a:alphaModFix/>
          </a:blip>
          <a:srcRect b="0" l="0" r="0" t="0"/>
          <a:stretch/>
        </p:blipFill>
        <p:spPr>
          <a:xfrm>
            <a:off x="152400" y="1103900"/>
            <a:ext cx="8839201" cy="39656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4"/>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s" sz="2400">
                <a:latin typeface="Georgia"/>
                <a:ea typeface="Georgia"/>
                <a:cs typeface="Georgia"/>
                <a:sym typeface="Georgia"/>
              </a:rPr>
              <a:t>Requisitos de software.</a:t>
            </a:r>
            <a:endParaRPr sz="2400">
              <a:latin typeface="Georgia"/>
              <a:ea typeface="Georgia"/>
              <a:cs typeface="Georgia"/>
              <a:sym typeface="Georgia"/>
            </a:endParaRPr>
          </a:p>
        </p:txBody>
      </p:sp>
      <p:sp>
        <p:nvSpPr>
          <p:cNvPr id="175" name="Google Shape;175;p14"/>
          <p:cNvSpPr txBox="1"/>
          <p:nvPr>
            <p:ph idx="1" type="body"/>
          </p:nvPr>
        </p:nvSpPr>
        <p:spPr>
          <a:xfrm>
            <a:off x="1021900" y="1140225"/>
            <a:ext cx="7368900" cy="33093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1800"/>
              <a:buNone/>
            </a:pPr>
            <a:r>
              <a:rPr lang="es" sz="1400">
                <a:solidFill>
                  <a:srgbClr val="000000"/>
                </a:solidFill>
                <a:highlight>
                  <a:srgbClr val="FFFFFF"/>
                </a:highlight>
                <a:latin typeface="Georgia"/>
                <a:ea typeface="Georgia"/>
                <a:cs typeface="Georgia"/>
                <a:sym typeface="Georgia"/>
              </a:rPr>
              <a:t>Los requisitos o requerimientos de un sistema describen los servicios que ofrecen y las restricciones asociadas al funcionamiento.</a:t>
            </a:r>
            <a:endParaRPr sz="1400">
              <a:solidFill>
                <a:srgbClr val="000000"/>
              </a:solidFill>
              <a:highlight>
                <a:srgbClr val="FFFFFF"/>
              </a:highlight>
              <a:latin typeface="Georgia"/>
              <a:ea typeface="Georgia"/>
              <a:cs typeface="Georgia"/>
              <a:sym typeface="Georgia"/>
            </a:endParaRPr>
          </a:p>
          <a:p>
            <a:pPr indent="-317500" lvl="0" marL="457200" rtl="0" algn="just">
              <a:lnSpc>
                <a:spcPct val="100000"/>
              </a:lnSpc>
              <a:spcBef>
                <a:spcPts val="1200"/>
              </a:spcBef>
              <a:spcAft>
                <a:spcPts val="0"/>
              </a:spcAft>
              <a:buClr>
                <a:srgbClr val="000000"/>
              </a:buClr>
              <a:buSzPts val="1400"/>
              <a:buFont typeface="Georgia"/>
              <a:buChar char="●"/>
            </a:pPr>
            <a:r>
              <a:rPr lang="es" sz="1400">
                <a:solidFill>
                  <a:srgbClr val="000000"/>
                </a:solidFill>
                <a:highlight>
                  <a:srgbClr val="FFFFFF"/>
                </a:highlight>
                <a:latin typeface="Georgia"/>
                <a:ea typeface="Georgia"/>
                <a:cs typeface="Georgia"/>
                <a:sym typeface="Georgia"/>
              </a:rPr>
              <a:t>Requisitos funcionales expresa el funcionamiento del sistema como interacciona en el entorno, estado y funcionamiento, definen qué debe hacer el sistema.</a:t>
            </a:r>
            <a:endParaRPr sz="1400">
              <a:solidFill>
                <a:srgbClr val="000000"/>
              </a:solidFill>
              <a:highlight>
                <a:srgbClr val="FFFFFF"/>
              </a:highlight>
              <a:latin typeface="Georgia"/>
              <a:ea typeface="Georgia"/>
              <a:cs typeface="Georgia"/>
              <a:sym typeface="Georgia"/>
            </a:endParaRPr>
          </a:p>
          <a:p>
            <a:pPr indent="-317500" lvl="0" marL="457200" rtl="0" algn="just">
              <a:lnSpc>
                <a:spcPct val="100000"/>
              </a:lnSpc>
              <a:spcBef>
                <a:spcPts val="0"/>
              </a:spcBef>
              <a:spcAft>
                <a:spcPts val="0"/>
              </a:spcAft>
              <a:buSzPts val="1400"/>
              <a:buFont typeface="Georgia"/>
              <a:buChar char="●"/>
            </a:pPr>
            <a:r>
              <a:rPr lang="es" sz="1400">
                <a:solidFill>
                  <a:srgbClr val="000000"/>
                </a:solidFill>
                <a:highlight>
                  <a:srgbClr val="FFFFFF"/>
                </a:highlight>
                <a:latin typeface="Georgia"/>
                <a:ea typeface="Georgia"/>
                <a:cs typeface="Georgia"/>
                <a:sym typeface="Georgia"/>
              </a:rPr>
              <a:t>Requisitos no funcionales definen como debe ser el sistema. (</a:t>
            </a:r>
            <a:r>
              <a:rPr lang="es" sz="1400">
                <a:highlight>
                  <a:srgbClr val="FFFFFF"/>
                </a:highlight>
                <a:latin typeface="Georgia"/>
                <a:ea typeface="Georgia"/>
                <a:cs typeface="Georgia"/>
                <a:sym typeface="Georgia"/>
              </a:rPr>
              <a:t>Elvex.ugr.es. 2021).</a:t>
            </a:r>
            <a:endParaRPr sz="1900">
              <a:solidFill>
                <a:srgbClr val="FF0000"/>
              </a:solidFill>
              <a:highlight>
                <a:srgbClr val="FFFFFF"/>
              </a:highlight>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5"/>
          <p:cNvSpPr txBox="1"/>
          <p:nvPr>
            <p:ph type="title"/>
          </p:nvPr>
        </p:nvSpPr>
        <p:spPr>
          <a:xfrm>
            <a:off x="2386825" y="522250"/>
            <a:ext cx="6321600" cy="635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s" sz="2400">
                <a:latin typeface="Times New Roman"/>
                <a:ea typeface="Times New Roman"/>
                <a:cs typeface="Times New Roman"/>
                <a:sym typeface="Times New Roman"/>
              </a:rPr>
              <a:t>Requisitos funcionales.</a:t>
            </a:r>
            <a:endParaRPr sz="2400">
              <a:latin typeface="Times New Roman"/>
              <a:ea typeface="Times New Roman"/>
              <a:cs typeface="Times New Roman"/>
              <a:sym typeface="Times New Roman"/>
            </a:endParaRPr>
          </a:p>
        </p:txBody>
      </p:sp>
      <p:graphicFrame>
        <p:nvGraphicFramePr>
          <p:cNvPr id="181" name="Google Shape;181;p15"/>
          <p:cNvGraphicFramePr/>
          <p:nvPr/>
        </p:nvGraphicFramePr>
        <p:xfrm>
          <a:off x="518775" y="1211400"/>
          <a:ext cx="3000000" cy="3000000"/>
        </p:xfrm>
        <a:graphic>
          <a:graphicData uri="http://schemas.openxmlformats.org/drawingml/2006/table">
            <a:tbl>
              <a:tblPr bandRow="1">
                <a:noFill/>
                <a:tableStyleId>{A3F45B5D-985F-4053-81E1-6F3BE1451C35}</a:tableStyleId>
              </a:tblPr>
              <a:tblGrid>
                <a:gridCol w="1511150"/>
                <a:gridCol w="6623275"/>
              </a:tblGrid>
              <a:tr h="69275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Identificación del requerimiento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RF01</a:t>
                      </a:r>
                      <a:endParaRPr sz="1400" u="none" cap="none" strike="noStrike">
                        <a:latin typeface="Georgia"/>
                        <a:ea typeface="Georgia"/>
                        <a:cs typeface="Georgia"/>
                        <a:sym typeface="Georgia"/>
                      </a:endParaRPr>
                    </a:p>
                  </a:txBody>
                  <a:tcPr marT="0" marB="0" marR="68575" marL="68575"/>
                </a:tc>
              </a:tr>
              <a:tr h="461825">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Nombre del requerimiento</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Ingreso de Usuario </a:t>
                      </a:r>
                      <a:endParaRPr sz="1400" u="none" cap="none" strike="noStrike">
                        <a:latin typeface="Georgia"/>
                        <a:ea typeface="Georgia"/>
                        <a:cs typeface="Georgia"/>
                        <a:sym typeface="Georgia"/>
                      </a:endParaRPr>
                    </a:p>
                  </a:txBody>
                  <a:tcPr marT="0" marB="0" marR="68575" marL="68575"/>
                </a:tc>
              </a:tr>
              <a:tr h="461825">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Característica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15000"/>
                        </a:lnSpc>
                        <a:spcBef>
                          <a:spcPts val="0"/>
                        </a:spcBef>
                        <a:spcAft>
                          <a:spcPts val="0"/>
                        </a:spcAft>
                        <a:buClr>
                          <a:schemeClr val="dk2"/>
                        </a:buClr>
                        <a:buSzPts val="1100"/>
                        <a:buFont typeface="Arial"/>
                        <a:buNone/>
                      </a:pPr>
                      <a:r>
                        <a:rPr lang="es" sz="1400" u="none" cap="none" strike="noStrike">
                          <a:latin typeface="Georgia"/>
                          <a:ea typeface="Georgia"/>
                          <a:cs typeface="Georgia"/>
                          <a:sym typeface="Georgia"/>
                        </a:rPr>
                        <a:t>Los usuarios deberán ingresar su nombre y password para</a:t>
                      </a:r>
                      <a:endParaRPr sz="1400" u="none" cap="none" strike="noStrike">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ingresar al sistema</a:t>
                      </a:r>
                      <a:endParaRPr sz="1400" u="none" cap="none" strike="noStrike">
                        <a:latin typeface="Georgia"/>
                        <a:ea typeface="Georgia"/>
                        <a:cs typeface="Georgia"/>
                        <a:sym typeface="Georgia"/>
                      </a:endParaRPr>
                    </a:p>
                  </a:txBody>
                  <a:tcPr marT="0" marB="0" marR="68575" marL="68575"/>
                </a:tc>
              </a:tr>
              <a:tr h="69275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Descripción del requerimiento</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15000"/>
                        </a:lnSpc>
                        <a:spcBef>
                          <a:spcPts val="0"/>
                        </a:spcBef>
                        <a:spcAft>
                          <a:spcPts val="0"/>
                        </a:spcAft>
                        <a:buClr>
                          <a:schemeClr val="dk2"/>
                        </a:buClr>
                        <a:buSzPts val="1100"/>
                        <a:buFont typeface="Arial"/>
                        <a:buNone/>
                      </a:pPr>
                      <a:r>
                        <a:rPr lang="es" sz="1400" u="none" cap="none" strike="noStrike">
                          <a:latin typeface="Georgia"/>
                          <a:ea typeface="Georgia"/>
                          <a:cs typeface="Georgia"/>
                          <a:sym typeface="Georgia"/>
                        </a:rPr>
                        <a:t>El sistema podrá ser consultado por cualquier persona</a:t>
                      </a:r>
                      <a:endParaRPr sz="1400" u="none" cap="none" strike="noStrike">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dependiendo el rol que se le sea asignado.</a:t>
                      </a:r>
                      <a:endParaRPr sz="1400" u="none" cap="none" strike="noStrike">
                        <a:latin typeface="Georgia"/>
                        <a:ea typeface="Georgia"/>
                        <a:cs typeface="Georgia"/>
                        <a:sym typeface="Georgia"/>
                      </a:endParaRPr>
                    </a:p>
                  </a:txBody>
                  <a:tcPr marT="0" marB="0" marR="68575" marL="68575"/>
                </a:tc>
              </a:tr>
              <a:tr h="69275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Requerimientos no funcionales </a:t>
                      </a:r>
                      <a:endParaRPr sz="1400" u="none" cap="none" strike="noStrike">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Georgia"/>
                        <a:ea typeface="Georgia"/>
                        <a:cs typeface="Georgia"/>
                        <a:sym typeface="Georgia"/>
                      </a:endParaRPr>
                    </a:p>
                  </a:txBody>
                  <a:tcPr marT="0" marB="0" marR="68575" marL="68575"/>
                </a:tc>
              </a:tr>
              <a:tr h="461825">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Prioridad del requerimiento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alta</a:t>
                      </a:r>
                      <a:endParaRPr sz="1400" u="none" cap="none" strike="noStrike">
                        <a:latin typeface="Georgia"/>
                        <a:ea typeface="Georgia"/>
                        <a:cs typeface="Georgia"/>
                        <a:sym typeface="Georgia"/>
                      </a:endParaRPr>
                    </a:p>
                  </a:txBody>
                  <a:tcPr marT="0" marB="0" marR="68575" marL="6857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graphicFrame>
        <p:nvGraphicFramePr>
          <p:cNvPr id="186" name="Google Shape;186;p16"/>
          <p:cNvGraphicFramePr/>
          <p:nvPr/>
        </p:nvGraphicFramePr>
        <p:xfrm>
          <a:off x="547500" y="469075"/>
          <a:ext cx="3000000" cy="3000000"/>
        </p:xfrm>
        <a:graphic>
          <a:graphicData uri="http://schemas.openxmlformats.org/drawingml/2006/table">
            <a:tbl>
              <a:tblPr bandRow="1">
                <a:noFill/>
                <a:tableStyleId>{A3F45B5D-985F-4053-81E1-6F3BE1451C35}</a:tableStyleId>
              </a:tblPr>
              <a:tblGrid>
                <a:gridCol w="1518675"/>
                <a:gridCol w="6656200"/>
              </a:tblGrid>
              <a:tr h="644875">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Identificación del requerimiento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RF02</a:t>
                      </a:r>
                      <a:endParaRPr sz="1400" u="none" cap="none" strike="noStrike">
                        <a:latin typeface="Georgia"/>
                        <a:ea typeface="Georgia"/>
                        <a:cs typeface="Georgia"/>
                        <a:sym typeface="Georgia"/>
                      </a:endParaRPr>
                    </a:p>
                  </a:txBody>
                  <a:tcPr marT="0" marB="0" marR="68575" marL="68575"/>
                </a:tc>
              </a:tr>
              <a:tr h="644875">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Nombre del requerimiento</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Registro de pedidos.</a:t>
                      </a:r>
                      <a:endParaRPr sz="1400" u="none" cap="none" strike="noStrike">
                        <a:latin typeface="Georgia"/>
                        <a:ea typeface="Georgia"/>
                        <a:cs typeface="Georgia"/>
                        <a:sym typeface="Georgia"/>
                      </a:endParaRPr>
                    </a:p>
                  </a:txBody>
                  <a:tcPr marT="0" marB="0" marR="68575" marL="68575"/>
                </a:tc>
              </a:tr>
              <a:tr h="394775">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Característica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Se permitirá el registro de pedidos de compra con datos obligatorios completos.</a:t>
                      </a:r>
                      <a:endParaRPr sz="1400" u="none" cap="none" strike="noStrike">
                        <a:latin typeface="Georgia"/>
                        <a:ea typeface="Georgia"/>
                        <a:cs typeface="Georgia"/>
                        <a:sym typeface="Georgia"/>
                      </a:endParaRPr>
                    </a:p>
                  </a:txBody>
                  <a:tcPr marT="0" marB="0" marR="68575" marL="68575"/>
                </a:tc>
              </a:tr>
              <a:tr h="870550">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Descripción del requerimiento</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Se permitirá el registro de pedidos de compra con datos obligatorios completos, los cuales podrán completarse posteriormente modificando el pedido. antes de poder aprobarse los datos del pedido deben estar completos.</a:t>
                      </a:r>
                      <a:endParaRPr sz="1400" u="none" cap="none" strike="noStrike">
                        <a:latin typeface="Georgia"/>
                        <a:ea typeface="Georgia"/>
                        <a:cs typeface="Georgia"/>
                        <a:sym typeface="Georgia"/>
                      </a:endParaRPr>
                    </a:p>
                  </a:txBody>
                  <a:tcPr marT="0" marB="0" marR="68575" marL="68575"/>
                </a:tc>
              </a:tr>
              <a:tr h="1039650">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Requerimientos no funcionales </a:t>
                      </a:r>
                      <a:endParaRPr sz="1400" u="none" cap="none" strike="noStrike">
                        <a:latin typeface="Georgia"/>
                        <a:ea typeface="Georgia"/>
                        <a:cs typeface="Georgia"/>
                        <a:sym typeface="Georgia"/>
                      </a:endParaRPr>
                    </a:p>
                    <a:p>
                      <a:pPr indent="0" lvl="0" marL="0" marR="0" rtl="0" algn="l">
                        <a:lnSpc>
                          <a:spcPct val="107916"/>
                        </a:lnSpc>
                        <a:spcBef>
                          <a:spcPts val="800"/>
                        </a:spcBef>
                        <a:spcAft>
                          <a:spcPts val="0"/>
                        </a:spcAft>
                        <a:buClr>
                          <a:srgbClr val="000000"/>
                        </a:buClr>
                        <a:buSzPts val="1400"/>
                        <a:buFont typeface="Arial"/>
                        <a:buNone/>
                      </a:pPr>
                      <a:r>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7916"/>
                        </a:lnSpc>
                        <a:spcBef>
                          <a:spcPts val="0"/>
                        </a:spcBef>
                        <a:spcAft>
                          <a:spcPts val="0"/>
                        </a:spcAft>
                        <a:buClr>
                          <a:srgbClr val="000000"/>
                        </a:buClr>
                        <a:buSzPts val="1400"/>
                        <a:buFont typeface="Arial"/>
                        <a:buNone/>
                      </a:pPr>
                      <a:r>
                        <a:t/>
                      </a:r>
                      <a:endParaRPr sz="1400" u="none" cap="none" strike="noStrike">
                        <a:latin typeface="Georgia"/>
                        <a:ea typeface="Georgia"/>
                        <a:cs typeface="Georgia"/>
                        <a:sym typeface="Georgia"/>
                      </a:endParaRPr>
                    </a:p>
                  </a:txBody>
                  <a:tcPr marT="0" marB="0" marR="68575" marL="68575"/>
                </a:tc>
              </a:tr>
              <a:tr h="644875">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Prioridad del requerimiento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alta</a:t>
                      </a:r>
                      <a:endParaRPr sz="1400" u="none" cap="none" strike="noStrike">
                        <a:latin typeface="Georgia"/>
                        <a:ea typeface="Georgia"/>
                        <a:cs typeface="Georgia"/>
                        <a:sym typeface="Georgia"/>
                      </a:endParaRPr>
                    </a:p>
                  </a:txBody>
                  <a:tcPr marT="0" marB="0" marR="68575" marL="6857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graphicFrame>
        <p:nvGraphicFramePr>
          <p:cNvPr id="191" name="Google Shape;191;p17"/>
          <p:cNvGraphicFramePr/>
          <p:nvPr/>
        </p:nvGraphicFramePr>
        <p:xfrm>
          <a:off x="458975" y="484263"/>
          <a:ext cx="3000000" cy="3000000"/>
        </p:xfrm>
        <a:graphic>
          <a:graphicData uri="http://schemas.openxmlformats.org/drawingml/2006/table">
            <a:tbl>
              <a:tblPr bandRow="1">
                <a:noFill/>
                <a:tableStyleId>{A3F45B5D-985F-4053-81E1-6F3BE1451C35}</a:tableStyleId>
              </a:tblPr>
              <a:tblGrid>
                <a:gridCol w="1572175"/>
                <a:gridCol w="6890475"/>
              </a:tblGrid>
              <a:tr h="543525">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Identificación del requerimiento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RF03</a:t>
                      </a:r>
                      <a:endParaRPr sz="1400" u="none" cap="none" strike="noStrike">
                        <a:latin typeface="Georgia"/>
                        <a:ea typeface="Georgia"/>
                        <a:cs typeface="Georgia"/>
                        <a:sym typeface="Georgia"/>
                      </a:endParaRPr>
                    </a:p>
                  </a:txBody>
                  <a:tcPr marT="0" marB="0" marR="68575" marL="68575"/>
                </a:tc>
              </a:tr>
              <a:tr h="543525">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Nombre del requerimiento</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Listado de precio.</a:t>
                      </a:r>
                      <a:endParaRPr sz="1400" u="none" cap="none" strike="noStrike">
                        <a:latin typeface="Georgia"/>
                        <a:ea typeface="Georgia"/>
                        <a:cs typeface="Georgia"/>
                        <a:sym typeface="Georgia"/>
                      </a:endParaRPr>
                    </a:p>
                  </a:txBody>
                  <a:tcPr marT="0" marB="0" marR="68575" marL="68575"/>
                </a:tc>
              </a:tr>
              <a:tr h="644850">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Característica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El sistema debe manejar listas de precios.</a:t>
                      </a:r>
                      <a:endParaRPr sz="1400" u="none" cap="none" strike="noStrike">
                        <a:latin typeface="Georgia"/>
                        <a:ea typeface="Georgia"/>
                        <a:cs typeface="Georgia"/>
                        <a:sym typeface="Georgia"/>
                      </a:endParaRPr>
                    </a:p>
                    <a:p>
                      <a:pPr indent="0" lvl="0" marL="0" marR="0" rtl="0" algn="l">
                        <a:lnSpc>
                          <a:spcPct val="107916"/>
                        </a:lnSpc>
                        <a:spcBef>
                          <a:spcPts val="800"/>
                        </a:spcBef>
                        <a:spcAft>
                          <a:spcPts val="0"/>
                        </a:spcAft>
                        <a:buClr>
                          <a:srgbClr val="000000"/>
                        </a:buClr>
                        <a:buSzPts val="1400"/>
                        <a:buFont typeface="Arial"/>
                        <a:buNone/>
                      </a:pPr>
                      <a:r>
                        <a:t/>
                      </a:r>
                      <a:endParaRPr sz="1400" u="none" cap="none" strike="noStrike">
                        <a:latin typeface="Georgia"/>
                        <a:ea typeface="Georgia"/>
                        <a:cs typeface="Georgia"/>
                        <a:sym typeface="Georgia"/>
                      </a:endParaRPr>
                    </a:p>
                  </a:txBody>
                  <a:tcPr marT="0" marB="0" marR="68575" marL="68575"/>
                </a:tc>
              </a:tr>
              <a:tr h="1013350">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Descripción del requerimiento</a:t>
                      </a:r>
                      <a:endParaRPr sz="1400" u="none" cap="none" strike="noStrike">
                        <a:latin typeface="Georgia"/>
                        <a:ea typeface="Georgia"/>
                        <a:cs typeface="Georgia"/>
                        <a:sym typeface="Georgia"/>
                      </a:endParaRPr>
                    </a:p>
                  </a:txBody>
                  <a:tcPr marT="0" marB="0" marR="68575" marL="68575"/>
                </a:tc>
                <a:tc>
                  <a:txBody>
                    <a:bodyPr/>
                    <a:lstStyle/>
                    <a:p>
                      <a:pPr indent="0" lvl="0" marL="0" marR="0" rtl="0" algn="just">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El sistema debe manejar listas de precios donde los usuarios podrán ver los productos que están en el inventario y sus precios. El administrador  podrá agregar, modificar o eliminar listas de precios.</a:t>
                      </a:r>
                      <a:endParaRPr sz="1400" u="none" cap="none" strike="noStrike">
                        <a:latin typeface="Georgia"/>
                        <a:ea typeface="Georgia"/>
                        <a:cs typeface="Georgia"/>
                        <a:sym typeface="Georgia"/>
                      </a:endParaRPr>
                    </a:p>
                    <a:p>
                      <a:pPr indent="0" lvl="0" marL="0" marR="0" rtl="0" algn="l">
                        <a:lnSpc>
                          <a:spcPct val="107916"/>
                        </a:lnSpc>
                        <a:spcBef>
                          <a:spcPts val="0"/>
                        </a:spcBef>
                        <a:spcAft>
                          <a:spcPts val="0"/>
                        </a:spcAft>
                        <a:buClr>
                          <a:srgbClr val="000000"/>
                        </a:buClr>
                        <a:buSzPts val="1400"/>
                        <a:buFont typeface="Arial"/>
                        <a:buNone/>
                      </a:pPr>
                      <a:r>
                        <a:t/>
                      </a:r>
                      <a:endParaRPr sz="1400" u="none" cap="none" strike="noStrike">
                        <a:latin typeface="Georgia"/>
                        <a:ea typeface="Georgia"/>
                        <a:cs typeface="Georgia"/>
                        <a:sym typeface="Georgia"/>
                      </a:endParaRPr>
                    </a:p>
                  </a:txBody>
                  <a:tcPr marT="0" marB="0" marR="68575" marL="68575"/>
                </a:tc>
              </a:tr>
              <a:tr h="865950">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Requerimientos no funcionales </a:t>
                      </a:r>
                      <a:endParaRPr sz="1400" u="none" cap="none" strike="noStrike">
                        <a:latin typeface="Georgia"/>
                        <a:ea typeface="Georgia"/>
                        <a:cs typeface="Georgia"/>
                        <a:sym typeface="Georgia"/>
                      </a:endParaRPr>
                    </a:p>
                    <a:p>
                      <a:pPr indent="0" lvl="0" marL="0" marR="0" rtl="0" algn="l">
                        <a:lnSpc>
                          <a:spcPct val="107916"/>
                        </a:lnSpc>
                        <a:spcBef>
                          <a:spcPts val="800"/>
                        </a:spcBef>
                        <a:spcAft>
                          <a:spcPts val="0"/>
                        </a:spcAft>
                        <a:buClr>
                          <a:srgbClr val="000000"/>
                        </a:buClr>
                        <a:buSzPts val="1400"/>
                        <a:buFont typeface="Arial"/>
                        <a:buNone/>
                      </a:pPr>
                      <a:r>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7916"/>
                        </a:lnSpc>
                        <a:spcBef>
                          <a:spcPts val="0"/>
                        </a:spcBef>
                        <a:spcAft>
                          <a:spcPts val="0"/>
                        </a:spcAft>
                        <a:buClr>
                          <a:srgbClr val="000000"/>
                        </a:buClr>
                        <a:buSzPts val="1400"/>
                        <a:buFont typeface="Arial"/>
                        <a:buNone/>
                      </a:pPr>
                      <a:r>
                        <a:t/>
                      </a:r>
                      <a:endParaRPr sz="1400" u="none" cap="none" strike="noStrike">
                        <a:latin typeface="Georgia"/>
                        <a:ea typeface="Georgia"/>
                        <a:cs typeface="Georgia"/>
                        <a:sym typeface="Georgia"/>
                      </a:endParaRPr>
                    </a:p>
                  </a:txBody>
                  <a:tcPr marT="0" marB="0" marR="68575" marL="68575"/>
                </a:tc>
              </a:tr>
              <a:tr h="543525">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Prioridad del requerimiento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alta</a:t>
                      </a:r>
                      <a:endParaRPr sz="1400" u="none" cap="none" strike="noStrike">
                        <a:latin typeface="Georgia"/>
                        <a:ea typeface="Georgia"/>
                        <a:cs typeface="Georgia"/>
                        <a:sym typeface="Georgia"/>
                      </a:endParaRPr>
                    </a:p>
                  </a:txBody>
                  <a:tcPr marT="0" marB="0" marR="68575" marL="6857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2"/>
          <p:cNvSpPr txBox="1"/>
          <p:nvPr>
            <p:ph type="title"/>
          </p:nvPr>
        </p:nvSpPr>
        <p:spPr>
          <a:xfrm>
            <a:off x="454400" y="575950"/>
            <a:ext cx="6321600" cy="635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lang="es" sz="2400">
                <a:latin typeface="Georgia"/>
                <a:ea typeface="Georgia"/>
                <a:cs typeface="Georgia"/>
                <a:sym typeface="Georgia"/>
              </a:rPr>
              <a:t>Tabla de contenido.</a:t>
            </a:r>
            <a:endParaRPr sz="2400">
              <a:latin typeface="Georgia"/>
              <a:ea typeface="Georgia"/>
              <a:cs typeface="Georgia"/>
              <a:sym typeface="Georgia"/>
            </a:endParaRPr>
          </a:p>
        </p:txBody>
      </p:sp>
      <p:sp>
        <p:nvSpPr>
          <p:cNvPr id="80" name="Google Shape;80;p2"/>
          <p:cNvSpPr txBox="1"/>
          <p:nvPr>
            <p:ph idx="1" type="body"/>
          </p:nvPr>
        </p:nvSpPr>
        <p:spPr>
          <a:xfrm>
            <a:off x="394900" y="1211350"/>
            <a:ext cx="6321600" cy="3324900"/>
          </a:xfrm>
          <a:prstGeom prst="rect">
            <a:avLst/>
          </a:prstGeom>
          <a:noFill/>
          <a:ln>
            <a:noFill/>
          </a:ln>
        </p:spPr>
        <p:txBody>
          <a:bodyPr anchorCtr="0" anchor="t" bIns="91425" lIns="91425" spcFirstLastPara="1" rIns="91425" wrap="square" tIns="91425">
            <a:normAutofit/>
          </a:bodyPr>
          <a:lstStyle/>
          <a:p>
            <a:pPr indent="-323850" lvl="0" marL="457200" rtl="0" algn="just">
              <a:lnSpc>
                <a:spcPct val="115000"/>
              </a:lnSpc>
              <a:spcBef>
                <a:spcPts val="0"/>
              </a:spcBef>
              <a:spcAft>
                <a:spcPts val="0"/>
              </a:spcAft>
              <a:buSzPts val="1500"/>
              <a:buFont typeface="Georgia"/>
              <a:buAutoNum type="arabicPeriod"/>
            </a:pPr>
            <a:r>
              <a:rPr lang="es" sz="1500">
                <a:latin typeface="Georgia"/>
                <a:ea typeface="Georgia"/>
                <a:cs typeface="Georgia"/>
                <a:sym typeface="Georgia"/>
              </a:rPr>
              <a:t>Planteamiento el problema.</a:t>
            </a:r>
            <a:endParaRPr sz="1500">
              <a:latin typeface="Georgia"/>
              <a:ea typeface="Georgia"/>
              <a:cs typeface="Georgia"/>
              <a:sym typeface="Georgia"/>
            </a:endParaRPr>
          </a:p>
          <a:p>
            <a:pPr indent="-323850" lvl="0" marL="457200" rtl="0" algn="just">
              <a:lnSpc>
                <a:spcPct val="115000"/>
              </a:lnSpc>
              <a:spcBef>
                <a:spcPts val="0"/>
              </a:spcBef>
              <a:spcAft>
                <a:spcPts val="0"/>
              </a:spcAft>
              <a:buSzPts val="1500"/>
              <a:buFont typeface="Georgia"/>
              <a:buAutoNum type="arabicPeriod"/>
            </a:pPr>
            <a:r>
              <a:rPr lang="es" sz="1500">
                <a:latin typeface="Georgia"/>
                <a:ea typeface="Georgia"/>
                <a:cs typeface="Georgia"/>
                <a:sym typeface="Georgia"/>
              </a:rPr>
              <a:t>Objetivo general.</a:t>
            </a:r>
            <a:endParaRPr sz="1500">
              <a:latin typeface="Georgia"/>
              <a:ea typeface="Georgia"/>
              <a:cs typeface="Georgia"/>
              <a:sym typeface="Georgia"/>
            </a:endParaRPr>
          </a:p>
          <a:p>
            <a:pPr indent="-323850" lvl="0" marL="457200" rtl="0" algn="just">
              <a:lnSpc>
                <a:spcPct val="115000"/>
              </a:lnSpc>
              <a:spcBef>
                <a:spcPts val="0"/>
              </a:spcBef>
              <a:spcAft>
                <a:spcPts val="0"/>
              </a:spcAft>
              <a:buSzPts val="1500"/>
              <a:buFont typeface="Georgia"/>
              <a:buAutoNum type="arabicPeriod"/>
            </a:pPr>
            <a:r>
              <a:rPr lang="es" sz="1500">
                <a:latin typeface="Georgia"/>
                <a:ea typeface="Georgia"/>
                <a:cs typeface="Georgia"/>
                <a:sym typeface="Georgia"/>
              </a:rPr>
              <a:t>Objetivo específico.</a:t>
            </a:r>
            <a:endParaRPr sz="1500">
              <a:latin typeface="Georgia"/>
              <a:ea typeface="Georgia"/>
              <a:cs typeface="Georgia"/>
              <a:sym typeface="Georgia"/>
            </a:endParaRPr>
          </a:p>
          <a:p>
            <a:pPr indent="-323850" lvl="0" marL="457200" rtl="0" algn="just">
              <a:lnSpc>
                <a:spcPct val="115000"/>
              </a:lnSpc>
              <a:spcBef>
                <a:spcPts val="0"/>
              </a:spcBef>
              <a:spcAft>
                <a:spcPts val="0"/>
              </a:spcAft>
              <a:buSzPts val="1500"/>
              <a:buFont typeface="Georgia"/>
              <a:buAutoNum type="arabicPeriod"/>
            </a:pPr>
            <a:r>
              <a:rPr lang="es" sz="1500">
                <a:latin typeface="Georgia"/>
                <a:ea typeface="Georgia"/>
                <a:cs typeface="Georgia"/>
                <a:sym typeface="Georgia"/>
              </a:rPr>
              <a:t>Justificación.</a:t>
            </a:r>
            <a:endParaRPr sz="1500">
              <a:latin typeface="Georgia"/>
              <a:ea typeface="Georgia"/>
              <a:cs typeface="Georgia"/>
              <a:sym typeface="Georgia"/>
            </a:endParaRPr>
          </a:p>
          <a:p>
            <a:pPr indent="-323850" lvl="0" marL="457200" rtl="0" algn="just">
              <a:lnSpc>
                <a:spcPct val="115000"/>
              </a:lnSpc>
              <a:spcBef>
                <a:spcPts val="0"/>
              </a:spcBef>
              <a:spcAft>
                <a:spcPts val="0"/>
              </a:spcAft>
              <a:buSzPts val="1500"/>
              <a:buFont typeface="Georgia"/>
              <a:buAutoNum type="arabicPeriod"/>
            </a:pPr>
            <a:r>
              <a:rPr lang="es" sz="1500">
                <a:latin typeface="Georgia"/>
                <a:ea typeface="Georgia"/>
                <a:cs typeface="Georgia"/>
                <a:sym typeface="Georgia"/>
              </a:rPr>
              <a:t>Delimitación y alcance.</a:t>
            </a:r>
            <a:endParaRPr sz="1500">
              <a:latin typeface="Georgia"/>
              <a:ea typeface="Georgia"/>
              <a:cs typeface="Georgia"/>
              <a:sym typeface="Georgia"/>
            </a:endParaRPr>
          </a:p>
          <a:p>
            <a:pPr indent="-323850" lvl="0" marL="457200" rtl="0" algn="just">
              <a:lnSpc>
                <a:spcPct val="115000"/>
              </a:lnSpc>
              <a:spcBef>
                <a:spcPts val="0"/>
              </a:spcBef>
              <a:spcAft>
                <a:spcPts val="0"/>
              </a:spcAft>
              <a:buSzPts val="1500"/>
              <a:buFont typeface="Georgia"/>
              <a:buAutoNum type="arabicPeriod"/>
            </a:pPr>
            <a:r>
              <a:rPr lang="es" sz="1500">
                <a:latin typeface="Georgia"/>
                <a:ea typeface="Georgia"/>
                <a:cs typeface="Georgia"/>
                <a:sym typeface="Georgia"/>
              </a:rPr>
              <a:t>Técnicas y recolección de datos.</a:t>
            </a:r>
            <a:endParaRPr sz="1500">
              <a:latin typeface="Georgia"/>
              <a:ea typeface="Georgia"/>
              <a:cs typeface="Georgia"/>
              <a:sym typeface="Georgia"/>
            </a:endParaRPr>
          </a:p>
          <a:p>
            <a:pPr indent="-323850" lvl="0" marL="457200" rtl="0" algn="just">
              <a:lnSpc>
                <a:spcPct val="115000"/>
              </a:lnSpc>
              <a:spcBef>
                <a:spcPts val="0"/>
              </a:spcBef>
              <a:spcAft>
                <a:spcPts val="0"/>
              </a:spcAft>
              <a:buSzPts val="1500"/>
              <a:buFont typeface="Georgia"/>
              <a:buAutoNum type="arabicPeriod"/>
            </a:pPr>
            <a:r>
              <a:rPr lang="es" sz="1500">
                <a:latin typeface="Georgia"/>
                <a:ea typeface="Georgia"/>
                <a:cs typeface="Georgia"/>
                <a:sym typeface="Georgia"/>
              </a:rPr>
              <a:t>Mapa de procesos Bpmn actual.</a:t>
            </a:r>
            <a:endParaRPr sz="1500">
              <a:latin typeface="Georgia"/>
              <a:ea typeface="Georgia"/>
              <a:cs typeface="Georgia"/>
              <a:sym typeface="Georgia"/>
            </a:endParaRPr>
          </a:p>
          <a:p>
            <a:pPr indent="-323850" lvl="0" marL="457200" rtl="0" algn="just">
              <a:lnSpc>
                <a:spcPct val="115000"/>
              </a:lnSpc>
              <a:spcBef>
                <a:spcPts val="0"/>
              </a:spcBef>
              <a:spcAft>
                <a:spcPts val="0"/>
              </a:spcAft>
              <a:buSzPts val="1500"/>
              <a:buFont typeface="Georgia"/>
              <a:buAutoNum type="arabicPeriod"/>
            </a:pPr>
            <a:r>
              <a:rPr lang="es" sz="1500">
                <a:latin typeface="Georgia"/>
                <a:ea typeface="Georgia"/>
                <a:cs typeface="Georgia"/>
                <a:sym typeface="Georgia"/>
              </a:rPr>
              <a:t>Mapa de procesos Bpmn propuesto.</a:t>
            </a:r>
            <a:endParaRPr sz="1500">
              <a:latin typeface="Georgia"/>
              <a:ea typeface="Georgia"/>
              <a:cs typeface="Georgia"/>
              <a:sym typeface="Georgia"/>
            </a:endParaRPr>
          </a:p>
          <a:p>
            <a:pPr indent="-323850" lvl="0" marL="457200" rtl="0" algn="just">
              <a:lnSpc>
                <a:spcPct val="115000"/>
              </a:lnSpc>
              <a:spcBef>
                <a:spcPts val="0"/>
              </a:spcBef>
              <a:spcAft>
                <a:spcPts val="0"/>
              </a:spcAft>
              <a:buSzPts val="1500"/>
              <a:buFont typeface="Georgia"/>
              <a:buAutoNum type="arabicPeriod"/>
            </a:pPr>
            <a:r>
              <a:rPr lang="es" sz="1500">
                <a:latin typeface="Georgia"/>
                <a:ea typeface="Georgia"/>
                <a:cs typeface="Georgia"/>
                <a:sym typeface="Georgia"/>
              </a:rPr>
              <a:t>Requisitos de software.</a:t>
            </a:r>
            <a:endParaRPr sz="1500">
              <a:latin typeface="Georgia"/>
              <a:ea typeface="Georgia"/>
              <a:cs typeface="Georgia"/>
              <a:sym typeface="Georgia"/>
            </a:endParaRPr>
          </a:p>
          <a:p>
            <a:pPr indent="-323850" lvl="0" marL="457200" rtl="0" algn="just">
              <a:lnSpc>
                <a:spcPct val="115000"/>
              </a:lnSpc>
              <a:spcBef>
                <a:spcPts val="0"/>
              </a:spcBef>
              <a:spcAft>
                <a:spcPts val="0"/>
              </a:spcAft>
              <a:buSzPts val="1500"/>
              <a:buFont typeface="Georgia"/>
              <a:buAutoNum type="arabicPeriod"/>
            </a:pPr>
            <a:r>
              <a:rPr lang="es" sz="1500">
                <a:latin typeface="Georgia"/>
                <a:ea typeface="Georgia"/>
                <a:cs typeface="Georgia"/>
                <a:sym typeface="Georgia"/>
              </a:rPr>
              <a:t>UML casos de uso.</a:t>
            </a:r>
            <a:endParaRPr sz="1500">
              <a:latin typeface="Georgia"/>
              <a:ea typeface="Georgia"/>
              <a:cs typeface="Georgia"/>
              <a:sym typeface="Georgia"/>
            </a:endParaRPr>
          </a:p>
          <a:p>
            <a:pPr indent="-323850" lvl="0" marL="457200" rtl="0" algn="just">
              <a:lnSpc>
                <a:spcPct val="115000"/>
              </a:lnSpc>
              <a:spcBef>
                <a:spcPts val="0"/>
              </a:spcBef>
              <a:spcAft>
                <a:spcPts val="0"/>
              </a:spcAft>
              <a:buSzPts val="1500"/>
              <a:buFont typeface="Georgia"/>
              <a:buAutoNum type="arabicPeriod"/>
            </a:pPr>
            <a:r>
              <a:rPr lang="es" sz="1500">
                <a:latin typeface="Georgia"/>
                <a:ea typeface="Georgia"/>
                <a:cs typeface="Georgia"/>
                <a:sym typeface="Georgia"/>
              </a:rPr>
              <a:t>Versionamiento.</a:t>
            </a:r>
            <a:endParaRPr sz="1500">
              <a:latin typeface="Georgia"/>
              <a:ea typeface="Georgia"/>
              <a:cs typeface="Georgia"/>
              <a:sym typeface="Georgia"/>
            </a:endParaRPr>
          </a:p>
          <a:p>
            <a:pPr indent="-323850" lvl="0" marL="457200" rtl="0" algn="just">
              <a:lnSpc>
                <a:spcPct val="115000"/>
              </a:lnSpc>
              <a:spcBef>
                <a:spcPts val="0"/>
              </a:spcBef>
              <a:spcAft>
                <a:spcPts val="0"/>
              </a:spcAft>
              <a:buSzPts val="1500"/>
              <a:buFont typeface="Georgia"/>
              <a:buAutoNum type="arabicPeriod"/>
            </a:pPr>
            <a:r>
              <a:rPr lang="es" sz="1500">
                <a:latin typeface="Georgia"/>
                <a:ea typeface="Georgia"/>
                <a:cs typeface="Georgia"/>
                <a:sym typeface="Georgia"/>
              </a:rPr>
              <a:t>Referencias bibliográficas. </a:t>
            </a:r>
            <a:endParaRPr sz="1500">
              <a:latin typeface="Georgia"/>
              <a:ea typeface="Georgia"/>
              <a:cs typeface="Georgia"/>
              <a:sym typeface="Georgia"/>
            </a:endParaRPr>
          </a:p>
        </p:txBody>
      </p:sp>
      <p:pic>
        <p:nvPicPr>
          <p:cNvPr id="81" name="Google Shape;81;p2"/>
          <p:cNvPicPr preferRelativeResize="0"/>
          <p:nvPr/>
        </p:nvPicPr>
        <p:blipFill rotWithShape="1">
          <a:blip r:embed="rId3">
            <a:alphaModFix/>
          </a:blip>
          <a:srcRect b="0" l="0" r="0" t="0"/>
          <a:stretch/>
        </p:blipFill>
        <p:spPr>
          <a:xfrm>
            <a:off x="4800025" y="575950"/>
            <a:ext cx="3418100" cy="3418100"/>
          </a:xfrm>
          <a:prstGeom prst="rect">
            <a:avLst/>
          </a:prstGeom>
          <a:noFill/>
          <a:ln>
            <a:noFill/>
          </a:ln>
        </p:spPr>
      </p:pic>
      <p:sp>
        <p:nvSpPr>
          <p:cNvPr id="82" name="Google Shape;82;p2"/>
          <p:cNvSpPr txBox="1"/>
          <p:nvPr/>
        </p:nvSpPr>
        <p:spPr>
          <a:xfrm>
            <a:off x="5373375" y="4080325"/>
            <a:ext cx="2183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2"/>
              </a:buClr>
              <a:buSzPts val="1100"/>
              <a:buFont typeface="Arial"/>
              <a:buNone/>
            </a:pPr>
            <a:r>
              <a:rPr b="0" i="1" lang="es" sz="1400" u="none" cap="none" strike="noStrike">
                <a:solidFill>
                  <a:schemeClr val="dk2"/>
                </a:solidFill>
                <a:latin typeface="Georgia"/>
                <a:ea typeface="Georgia"/>
                <a:cs typeface="Georgia"/>
                <a:sym typeface="Georgia"/>
              </a:rPr>
              <a:t>(storyset,11 de abril).</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graphicFrame>
        <p:nvGraphicFramePr>
          <p:cNvPr id="196" name="Google Shape;196;p18"/>
          <p:cNvGraphicFramePr/>
          <p:nvPr/>
        </p:nvGraphicFramePr>
        <p:xfrm>
          <a:off x="361113" y="494225"/>
          <a:ext cx="3000000" cy="3000000"/>
        </p:xfrm>
        <a:graphic>
          <a:graphicData uri="http://schemas.openxmlformats.org/drawingml/2006/table">
            <a:tbl>
              <a:tblPr bandRow="1">
                <a:noFill/>
                <a:tableStyleId>{A3F45B5D-985F-4053-81E1-6F3BE1451C35}</a:tableStyleId>
              </a:tblPr>
              <a:tblGrid>
                <a:gridCol w="1564550"/>
                <a:gridCol w="6857225"/>
              </a:tblGrid>
              <a:tr h="584675">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Identificación del requerimiento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RF4</a:t>
                      </a:r>
                      <a:endParaRPr sz="1400" u="none" cap="none" strike="noStrike">
                        <a:latin typeface="Georgia"/>
                        <a:ea typeface="Georgia"/>
                        <a:cs typeface="Georgia"/>
                        <a:sym typeface="Georgia"/>
                      </a:endParaRPr>
                    </a:p>
                  </a:txBody>
                  <a:tcPr marT="0" marB="0" marR="68575" marL="68575"/>
                </a:tc>
              </a:tr>
              <a:tr h="584675">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Nombre del requerimiento</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El sistema enviará una alerta al administrador.</a:t>
                      </a:r>
                      <a:endParaRPr sz="1400" u="none" cap="none" strike="noStrike">
                        <a:latin typeface="Georgia"/>
                        <a:ea typeface="Georgia"/>
                        <a:cs typeface="Georgia"/>
                        <a:sym typeface="Georgia"/>
                      </a:endParaRPr>
                    </a:p>
                  </a:txBody>
                  <a:tcPr marT="0" marB="0" marR="68575" marL="68575"/>
                </a:tc>
              </a:tr>
              <a:tr h="569975">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Característica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El sistema enviará una alerta al administrador del sistema cuando ocurra algunos eventos.</a:t>
                      </a:r>
                      <a:endParaRPr sz="1400" u="none" cap="none" strike="noStrike">
                        <a:latin typeface="Georgia"/>
                        <a:ea typeface="Georgia"/>
                        <a:cs typeface="Georgia"/>
                        <a:sym typeface="Georgia"/>
                      </a:endParaRPr>
                    </a:p>
                  </a:txBody>
                  <a:tcPr marT="0" marB="0" marR="68575" marL="68575"/>
                </a:tc>
              </a:tr>
              <a:tr h="1033700">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Descripción del requerimiento</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El sistema enviará una alerta al administrador del sistema cuando ocurra alguno de los siguientes eventos: Registro de nueva cuenta, ingreso al sistema por parte del cliente, 2 o más intentos fallidos en el ingreso de la contraseña de usuario y cambio de contraseña de usuario.</a:t>
                      </a:r>
                      <a:endParaRPr sz="1400" u="none" cap="none" strike="noStrike">
                        <a:latin typeface="Georgia"/>
                        <a:ea typeface="Georgia"/>
                        <a:cs typeface="Georgia"/>
                        <a:sym typeface="Georgia"/>
                      </a:endParaRPr>
                    </a:p>
                  </a:txBody>
                  <a:tcPr marT="0" marB="0" marR="68575" marL="68575"/>
                </a:tc>
              </a:tr>
              <a:tr h="942675">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Requerimientos no funcionales </a:t>
                      </a:r>
                      <a:endParaRPr sz="1400" u="none" cap="none" strike="noStrike">
                        <a:latin typeface="Georgia"/>
                        <a:ea typeface="Georgia"/>
                        <a:cs typeface="Georgia"/>
                        <a:sym typeface="Georgia"/>
                      </a:endParaRPr>
                    </a:p>
                    <a:p>
                      <a:pPr indent="0" lvl="0" marL="0" marR="0" rtl="0" algn="l">
                        <a:lnSpc>
                          <a:spcPct val="107916"/>
                        </a:lnSpc>
                        <a:spcBef>
                          <a:spcPts val="800"/>
                        </a:spcBef>
                        <a:spcAft>
                          <a:spcPts val="0"/>
                        </a:spcAft>
                        <a:buClr>
                          <a:srgbClr val="000000"/>
                        </a:buClr>
                        <a:buSzPts val="1400"/>
                        <a:buFont typeface="Arial"/>
                        <a:buNone/>
                      </a:pPr>
                      <a:r>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7916"/>
                        </a:lnSpc>
                        <a:spcBef>
                          <a:spcPts val="0"/>
                        </a:spcBef>
                        <a:spcAft>
                          <a:spcPts val="0"/>
                        </a:spcAft>
                        <a:buClr>
                          <a:srgbClr val="000000"/>
                        </a:buClr>
                        <a:buSzPts val="1400"/>
                        <a:buFont typeface="Arial"/>
                        <a:buNone/>
                      </a:pPr>
                      <a:r>
                        <a:t/>
                      </a:r>
                      <a:endParaRPr sz="1400" u="none" cap="none" strike="noStrike">
                        <a:latin typeface="Georgia"/>
                        <a:ea typeface="Georgia"/>
                        <a:cs typeface="Georgia"/>
                        <a:sym typeface="Georgia"/>
                      </a:endParaRPr>
                    </a:p>
                  </a:txBody>
                  <a:tcPr marT="0" marB="0" marR="68575" marL="68575"/>
                </a:tc>
              </a:tr>
              <a:tr h="584675">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Prioridad del requerimiento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alta</a:t>
                      </a:r>
                      <a:endParaRPr sz="1400" u="none" cap="none" strike="noStrike">
                        <a:latin typeface="Georgia"/>
                        <a:ea typeface="Georgia"/>
                        <a:cs typeface="Georgia"/>
                        <a:sym typeface="Georgia"/>
                      </a:endParaRPr>
                    </a:p>
                  </a:txBody>
                  <a:tcPr marT="0" marB="0" marR="68575" marL="6857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graphicFrame>
        <p:nvGraphicFramePr>
          <p:cNvPr id="201" name="Google Shape;201;p19"/>
          <p:cNvGraphicFramePr/>
          <p:nvPr/>
        </p:nvGraphicFramePr>
        <p:xfrm>
          <a:off x="446900" y="525950"/>
          <a:ext cx="3000000" cy="3000000"/>
        </p:xfrm>
        <a:graphic>
          <a:graphicData uri="http://schemas.openxmlformats.org/drawingml/2006/table">
            <a:tbl>
              <a:tblPr bandRow="1">
                <a:noFill/>
                <a:tableStyleId>{A3F45B5D-985F-4053-81E1-6F3BE1451C35}</a:tableStyleId>
              </a:tblPr>
              <a:tblGrid>
                <a:gridCol w="1540525"/>
                <a:gridCol w="6751950"/>
              </a:tblGrid>
              <a:tr h="636950">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Identificación del requerimiento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RF5</a:t>
                      </a:r>
                      <a:endParaRPr sz="1400" u="none" cap="none" strike="noStrike">
                        <a:latin typeface="Georgia"/>
                        <a:ea typeface="Georgia"/>
                        <a:cs typeface="Georgia"/>
                        <a:sym typeface="Georgia"/>
                      </a:endParaRPr>
                    </a:p>
                  </a:txBody>
                  <a:tcPr marT="0" marB="0" marR="68575" marL="68575"/>
                </a:tc>
              </a:tr>
              <a:tr h="636950">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Nombre del requerimiento</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Gestión de módulo de producción diaria.</a:t>
                      </a:r>
                      <a:endParaRPr sz="1400" u="none" cap="none" strike="noStrike">
                        <a:latin typeface="Georgia"/>
                        <a:ea typeface="Georgia"/>
                        <a:cs typeface="Georgia"/>
                        <a:sym typeface="Georgia"/>
                      </a:endParaRPr>
                    </a:p>
                  </a:txBody>
                  <a:tcPr marT="0" marB="0" marR="68575" marL="68575"/>
                </a:tc>
              </a:tr>
              <a:tr h="584975">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Característica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Registrará la producción diaria de las compras dentro del sistema. </a:t>
                      </a:r>
                      <a:endParaRPr sz="1400" u="none" cap="none" strike="noStrike">
                        <a:latin typeface="Georgia"/>
                        <a:ea typeface="Georgia"/>
                        <a:cs typeface="Georgia"/>
                        <a:sym typeface="Georgia"/>
                      </a:endParaRPr>
                    </a:p>
                  </a:txBody>
                  <a:tcPr marT="0" marB="0" marR="68575" marL="68575"/>
                </a:tc>
              </a:tr>
              <a:tr h="636950">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Descripción del requerimiento</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El sistema debe entregar al usuario la capacidad para gestionar el módulo de producción diaria y almacenar los cambios que este realice.</a:t>
                      </a:r>
                      <a:endParaRPr sz="1400" u="none" cap="none" strike="noStrike">
                        <a:latin typeface="Georgia"/>
                        <a:ea typeface="Georgia"/>
                        <a:cs typeface="Georgia"/>
                        <a:sym typeface="Georgia"/>
                      </a:endParaRPr>
                    </a:p>
                  </a:txBody>
                  <a:tcPr marT="0" marB="0" marR="68575" marL="68575"/>
                </a:tc>
              </a:tr>
              <a:tr h="1026950">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Requerimientos no funcionales </a:t>
                      </a:r>
                      <a:endParaRPr sz="1400" u="none" cap="none" strike="noStrike">
                        <a:latin typeface="Georgia"/>
                        <a:ea typeface="Georgia"/>
                        <a:cs typeface="Georgia"/>
                        <a:sym typeface="Georgia"/>
                      </a:endParaRPr>
                    </a:p>
                    <a:p>
                      <a:pPr indent="0" lvl="0" marL="0" marR="0" rtl="0" algn="l">
                        <a:lnSpc>
                          <a:spcPct val="107916"/>
                        </a:lnSpc>
                        <a:spcBef>
                          <a:spcPts val="800"/>
                        </a:spcBef>
                        <a:spcAft>
                          <a:spcPts val="0"/>
                        </a:spcAft>
                        <a:buClr>
                          <a:srgbClr val="000000"/>
                        </a:buClr>
                        <a:buSzPts val="1400"/>
                        <a:buFont typeface="Arial"/>
                        <a:buNone/>
                      </a:pPr>
                      <a:r>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7916"/>
                        </a:lnSpc>
                        <a:spcBef>
                          <a:spcPts val="0"/>
                        </a:spcBef>
                        <a:spcAft>
                          <a:spcPts val="0"/>
                        </a:spcAft>
                        <a:buClr>
                          <a:srgbClr val="000000"/>
                        </a:buClr>
                        <a:buSzPts val="1400"/>
                        <a:buFont typeface="Arial"/>
                        <a:buNone/>
                      </a:pPr>
                      <a:r>
                        <a:t/>
                      </a:r>
                      <a:endParaRPr sz="1400" u="none" cap="none" strike="noStrike">
                        <a:latin typeface="Georgia"/>
                        <a:ea typeface="Georgia"/>
                        <a:cs typeface="Georgia"/>
                        <a:sym typeface="Georgia"/>
                      </a:endParaRPr>
                    </a:p>
                  </a:txBody>
                  <a:tcPr marT="0" marB="0" marR="68575" marL="68575"/>
                </a:tc>
              </a:tr>
              <a:tr h="636950">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Prioridad del requerimiento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7916"/>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Alta</a:t>
                      </a:r>
                      <a:endParaRPr sz="1400" u="none" cap="none" strike="noStrike">
                        <a:latin typeface="Georgia"/>
                        <a:ea typeface="Georgia"/>
                        <a:cs typeface="Georgia"/>
                        <a:sym typeface="Georgia"/>
                      </a:endParaRPr>
                    </a:p>
                  </a:txBody>
                  <a:tcPr marT="0" marB="0" marR="68575" marL="6857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0"/>
          <p:cNvSpPr txBox="1"/>
          <p:nvPr>
            <p:ph type="title"/>
          </p:nvPr>
        </p:nvSpPr>
        <p:spPr>
          <a:xfrm>
            <a:off x="2400250" y="468500"/>
            <a:ext cx="6321600" cy="635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s" sz="2400">
                <a:latin typeface="Georgia"/>
                <a:ea typeface="Georgia"/>
                <a:cs typeface="Georgia"/>
                <a:sym typeface="Georgia"/>
              </a:rPr>
              <a:t>Requisitos no funcionales.</a:t>
            </a:r>
            <a:endParaRPr sz="2400">
              <a:latin typeface="Georgia"/>
              <a:ea typeface="Georgia"/>
              <a:cs typeface="Georgia"/>
              <a:sym typeface="Georgia"/>
            </a:endParaRPr>
          </a:p>
        </p:txBody>
      </p:sp>
      <p:graphicFrame>
        <p:nvGraphicFramePr>
          <p:cNvPr id="207" name="Google Shape;207;p20"/>
          <p:cNvGraphicFramePr/>
          <p:nvPr/>
        </p:nvGraphicFramePr>
        <p:xfrm>
          <a:off x="526338" y="1169350"/>
          <a:ext cx="3000000" cy="3000000"/>
        </p:xfrm>
        <a:graphic>
          <a:graphicData uri="http://schemas.openxmlformats.org/drawingml/2006/table">
            <a:tbl>
              <a:tblPr bandRow="1">
                <a:noFill/>
                <a:tableStyleId>{A3F45B5D-985F-4053-81E1-6F3BE1451C35}</a:tableStyleId>
              </a:tblPr>
              <a:tblGrid>
                <a:gridCol w="1684625"/>
                <a:gridCol w="6406700"/>
              </a:tblGrid>
              <a:tr h="69345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Identificación del requerimiento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RNF01</a:t>
                      </a:r>
                      <a:endParaRPr sz="1400" u="none" cap="none" strike="noStrike">
                        <a:latin typeface="Georgia"/>
                        <a:ea typeface="Georgia"/>
                        <a:cs typeface="Georgia"/>
                        <a:sym typeface="Georgia"/>
                      </a:endParaRPr>
                    </a:p>
                  </a:txBody>
                  <a:tcPr marT="0" marB="0" marR="68575" marL="68575"/>
                </a:tc>
              </a:tr>
              <a:tr h="69345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Nombre del requerimiento</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t>validación</a:t>
                      </a:r>
                      <a:endParaRPr sz="1400" u="none" cap="none" strike="noStrike"/>
                    </a:p>
                  </a:txBody>
                  <a:tcPr marT="0" marB="0" marR="68575" marL="68575"/>
                </a:tc>
              </a:tr>
              <a:tr h="69345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Característica</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t>llenar los campos  de formulario que el sistema pide para verificar la información </a:t>
                      </a:r>
                      <a:endParaRPr sz="1400" u="none" cap="none" strike="noStrike"/>
                    </a:p>
                  </a:txBody>
                  <a:tcPr marT="0" marB="0" marR="68575" marL="68575"/>
                </a:tc>
              </a:tr>
              <a:tr h="69345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Descripción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15000"/>
                        </a:lnSpc>
                        <a:spcBef>
                          <a:spcPts val="0"/>
                        </a:spcBef>
                        <a:spcAft>
                          <a:spcPts val="0"/>
                        </a:spcAft>
                        <a:buClr>
                          <a:schemeClr val="dk2"/>
                        </a:buClr>
                        <a:buSzPts val="1100"/>
                        <a:buFont typeface="Arial"/>
                        <a:buNone/>
                      </a:pPr>
                      <a:r>
                        <a:rPr lang="es" sz="1400" u="none" cap="none" strike="noStrike"/>
                        <a:t>El sistema debe indicar que es obligatoria llenar todos los campos de formularios para su registro </a:t>
                      </a:r>
                      <a:endParaRPr sz="1400" u="none" cap="none" strike="noStrike"/>
                    </a:p>
                    <a:p>
                      <a:pPr indent="0" lvl="0" marL="0" marR="0" rtl="0" algn="l">
                        <a:lnSpc>
                          <a:spcPct val="100000"/>
                        </a:lnSpc>
                        <a:spcBef>
                          <a:spcPts val="1200"/>
                        </a:spcBef>
                        <a:spcAft>
                          <a:spcPts val="0"/>
                        </a:spcAft>
                        <a:buClr>
                          <a:srgbClr val="000000"/>
                        </a:buClr>
                        <a:buSzPts val="1400"/>
                        <a:buFont typeface="Arial"/>
                        <a:buNone/>
                      </a:pPr>
                      <a:r>
                        <a:t/>
                      </a:r>
                      <a:endParaRPr sz="1400" u="none" cap="none" strike="noStrike"/>
                    </a:p>
                  </a:txBody>
                  <a:tcPr marT="0" marB="0" marR="68575" marL="68575"/>
                </a:tc>
              </a:tr>
              <a:tr h="69345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Prioridad del requerimiento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alta</a:t>
                      </a:r>
                      <a:endParaRPr sz="1400" u="none" cap="none" strike="noStrike">
                        <a:latin typeface="Georgia"/>
                        <a:ea typeface="Georgia"/>
                        <a:cs typeface="Georgia"/>
                        <a:sym typeface="Georgia"/>
                      </a:endParaRPr>
                    </a:p>
                  </a:txBody>
                  <a:tcPr marT="0" marB="0" marR="68575" marL="6857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graphicFrame>
        <p:nvGraphicFramePr>
          <p:cNvPr id="212" name="Google Shape;212;p21"/>
          <p:cNvGraphicFramePr/>
          <p:nvPr/>
        </p:nvGraphicFramePr>
        <p:xfrm>
          <a:off x="619350" y="615413"/>
          <a:ext cx="3000000" cy="3000000"/>
        </p:xfrm>
        <a:graphic>
          <a:graphicData uri="http://schemas.openxmlformats.org/drawingml/2006/table">
            <a:tbl>
              <a:tblPr bandRow="1">
                <a:noFill/>
                <a:tableStyleId>{A3F45B5D-985F-4053-81E1-6F3BE1451C35}</a:tableStyleId>
              </a:tblPr>
              <a:tblGrid>
                <a:gridCol w="1720500"/>
                <a:gridCol w="6543225"/>
              </a:tblGrid>
              <a:tr h="782525">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Identificación del requerimiento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RNF02</a:t>
                      </a:r>
                      <a:endParaRPr sz="1400" u="none" cap="none" strike="noStrike">
                        <a:latin typeface="Georgia"/>
                        <a:ea typeface="Georgia"/>
                        <a:cs typeface="Georgia"/>
                        <a:sym typeface="Georgia"/>
                      </a:endParaRPr>
                    </a:p>
                  </a:txBody>
                  <a:tcPr marT="0" marB="0" marR="68575" marL="68575"/>
                </a:tc>
              </a:tr>
              <a:tr h="782525">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Nombre del requerimiento</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t>Disponibilidad  </a:t>
                      </a:r>
                      <a:endParaRPr sz="1400" u="none" cap="none" strike="noStrike"/>
                    </a:p>
                  </a:txBody>
                  <a:tcPr marT="0" marB="0" marR="68575" marL="68575"/>
                </a:tc>
              </a:tr>
              <a:tr h="458425">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Característica</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t>El sistemas deben respaldarse cada 24 horas</a:t>
                      </a:r>
                      <a:endParaRPr sz="1400" u="none" cap="none" strike="noStrike"/>
                    </a:p>
                  </a:txBody>
                  <a:tcPr marT="0" marB="0" marR="68575" marL="68575"/>
                </a:tc>
              </a:tr>
              <a:tr h="1173825">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Descripción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t>El sistema deberá funcionar las 24 horas del día y las 7 dias ala semana</a:t>
                      </a:r>
                      <a:endParaRPr sz="1400" u="none" cap="none" strike="noStrike"/>
                    </a:p>
                  </a:txBody>
                  <a:tcPr marT="0" marB="0" marR="68575" marL="68575"/>
                </a:tc>
              </a:tr>
              <a:tr h="782525">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Prioridad del requerimiento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alta</a:t>
                      </a:r>
                      <a:endParaRPr sz="1400" u="none" cap="none" strike="noStrike">
                        <a:latin typeface="Georgia"/>
                        <a:ea typeface="Georgia"/>
                        <a:cs typeface="Georgia"/>
                        <a:sym typeface="Georgia"/>
                      </a:endParaRPr>
                    </a:p>
                  </a:txBody>
                  <a:tcPr marT="0" marB="0" marR="68575" marL="6857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graphicFrame>
        <p:nvGraphicFramePr>
          <p:cNvPr id="217" name="Google Shape;217;p22"/>
          <p:cNvGraphicFramePr/>
          <p:nvPr/>
        </p:nvGraphicFramePr>
        <p:xfrm>
          <a:off x="337225" y="594363"/>
          <a:ext cx="3000000" cy="3000000"/>
        </p:xfrm>
        <a:graphic>
          <a:graphicData uri="http://schemas.openxmlformats.org/drawingml/2006/table">
            <a:tbl>
              <a:tblPr bandRow="1">
                <a:noFill/>
                <a:tableStyleId>{A3F45B5D-985F-4053-81E1-6F3BE1451C35}</a:tableStyleId>
              </a:tblPr>
              <a:tblGrid>
                <a:gridCol w="1770350"/>
                <a:gridCol w="6732775"/>
              </a:tblGrid>
              <a:tr h="71905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Identificación del requerimiento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RNF03</a:t>
                      </a:r>
                      <a:endParaRPr sz="1400" u="none" cap="none" strike="noStrike">
                        <a:latin typeface="Georgia"/>
                        <a:ea typeface="Georgia"/>
                        <a:cs typeface="Georgia"/>
                        <a:sym typeface="Georgia"/>
                      </a:endParaRPr>
                    </a:p>
                  </a:txBody>
                  <a:tcPr marT="0" marB="0" marR="68575" marL="68575"/>
                </a:tc>
              </a:tr>
              <a:tr h="71905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Nombre del requerimiento</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Identifican ataques de seguridad.</a:t>
                      </a:r>
                      <a:endParaRPr sz="1400" u="none" cap="none" strike="noStrike">
                        <a:latin typeface="Georgia"/>
                        <a:ea typeface="Georgia"/>
                        <a:cs typeface="Georgia"/>
                        <a:sym typeface="Georgia"/>
                      </a:endParaRPr>
                    </a:p>
                  </a:txBody>
                  <a:tcPr marT="0" marB="0" marR="68575" marL="68575"/>
                </a:tc>
              </a:tr>
              <a:tr h="71905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Característica</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El sistema debe restringir el acceso a personas ajenas al área de despacho del negocio.</a:t>
                      </a:r>
                      <a:endParaRPr sz="1400" u="none" cap="none" strike="noStrike">
                        <a:latin typeface="Georgia"/>
                        <a:ea typeface="Georgia"/>
                        <a:cs typeface="Georgia"/>
                        <a:sym typeface="Georgia"/>
                      </a:endParaRPr>
                    </a:p>
                  </a:txBody>
                  <a:tcPr marT="0" marB="0" marR="68575" marL="68575"/>
                </a:tc>
              </a:tr>
              <a:tr h="1078575">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Descripción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Si se identifican ataques de seguridad o brecha del sistema, el mismo no continuará operando hasta ser desbloqueado por un administrador de seguridad.</a:t>
                      </a:r>
                      <a:endParaRPr sz="1400" u="none" cap="none" strike="noStrike">
                        <a:latin typeface="Georgia"/>
                        <a:ea typeface="Georgia"/>
                        <a:cs typeface="Georgia"/>
                        <a:sym typeface="Georgia"/>
                      </a:endParaRPr>
                    </a:p>
                  </a:txBody>
                  <a:tcPr marT="0" marB="0" marR="68575" marL="68575"/>
                </a:tc>
              </a:tr>
              <a:tr h="71905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Prioridad del requerimiento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alta</a:t>
                      </a:r>
                      <a:endParaRPr sz="1400" u="none" cap="none" strike="noStrike">
                        <a:latin typeface="Georgia"/>
                        <a:ea typeface="Georgia"/>
                        <a:cs typeface="Georgia"/>
                        <a:sym typeface="Georgia"/>
                      </a:endParaRPr>
                    </a:p>
                  </a:txBody>
                  <a:tcPr marT="0" marB="0" marR="68575" marL="6857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graphicFrame>
        <p:nvGraphicFramePr>
          <p:cNvPr id="222" name="Google Shape;222;p23"/>
          <p:cNvGraphicFramePr/>
          <p:nvPr/>
        </p:nvGraphicFramePr>
        <p:xfrm>
          <a:off x="641275" y="506175"/>
          <a:ext cx="3000000" cy="3000000"/>
        </p:xfrm>
        <a:graphic>
          <a:graphicData uri="http://schemas.openxmlformats.org/drawingml/2006/table">
            <a:tbl>
              <a:tblPr bandRow="1">
                <a:noFill/>
                <a:tableStyleId>{A3F45B5D-985F-4053-81E1-6F3BE1451C35}</a:tableStyleId>
              </a:tblPr>
              <a:tblGrid>
                <a:gridCol w="1636775"/>
                <a:gridCol w="6224675"/>
              </a:tblGrid>
              <a:tr h="930475">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Identificación del requerimiento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RNF04</a:t>
                      </a:r>
                      <a:endParaRPr sz="1400" u="none" cap="none" strike="noStrike">
                        <a:latin typeface="Georgia"/>
                        <a:ea typeface="Georgia"/>
                        <a:cs typeface="Georgia"/>
                        <a:sym typeface="Georgia"/>
                      </a:endParaRPr>
                    </a:p>
                  </a:txBody>
                  <a:tcPr marT="0" marB="0" marR="68575" marL="68575"/>
                </a:tc>
              </a:tr>
              <a:tr h="930475">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Nombre del requerimiento</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Interfaz del sistema.</a:t>
                      </a:r>
                      <a:endParaRPr sz="1400" u="none" cap="none" strike="noStrike">
                        <a:latin typeface="Georgia"/>
                        <a:ea typeface="Georgia"/>
                        <a:cs typeface="Georgia"/>
                        <a:sym typeface="Georgia"/>
                      </a:endParaRPr>
                    </a:p>
                  </a:txBody>
                  <a:tcPr marT="0" marB="0" marR="68575" marL="68575"/>
                </a:tc>
              </a:tr>
              <a:tr h="465225">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Característica</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La interfaz del sistema debe ser fácil de usar y de manera intuitiva.</a:t>
                      </a:r>
                      <a:endParaRPr sz="1400" u="none" cap="none" strike="noStrike">
                        <a:latin typeface="Georgia"/>
                        <a:ea typeface="Georgia"/>
                        <a:cs typeface="Georgia"/>
                        <a:sym typeface="Georgia"/>
                      </a:endParaRPr>
                    </a:p>
                  </a:txBody>
                  <a:tcPr marT="0" marB="0" marR="68575" marL="68575"/>
                </a:tc>
              </a:tr>
              <a:tr h="930475">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Descripción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El sistema debe facilitar la utilización tanto para personas inexpertas como para usuarios con experiencia.</a:t>
                      </a:r>
                      <a:endParaRPr sz="1400" u="none" cap="none" strike="noStrike">
                        <a:latin typeface="Georgia"/>
                        <a:ea typeface="Georgia"/>
                        <a:cs typeface="Georgia"/>
                        <a:sym typeface="Georgia"/>
                      </a:endParaRPr>
                    </a:p>
                  </a:txBody>
                  <a:tcPr marT="0" marB="0" marR="68575" marL="68575"/>
                </a:tc>
              </a:tr>
              <a:tr h="930475">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Prioridad del requerimiento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alta</a:t>
                      </a:r>
                      <a:endParaRPr sz="1400" u="none" cap="none" strike="noStrike">
                        <a:latin typeface="Georgia"/>
                        <a:ea typeface="Georgia"/>
                        <a:cs typeface="Georgia"/>
                        <a:sym typeface="Georgia"/>
                      </a:endParaRPr>
                    </a:p>
                  </a:txBody>
                  <a:tcPr marT="0" marB="0" marR="68575" marL="6857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graphicFrame>
        <p:nvGraphicFramePr>
          <p:cNvPr id="227" name="Google Shape;227;p24"/>
          <p:cNvGraphicFramePr/>
          <p:nvPr/>
        </p:nvGraphicFramePr>
        <p:xfrm>
          <a:off x="705950" y="813300"/>
          <a:ext cx="3000000" cy="3000000"/>
        </p:xfrm>
        <a:graphic>
          <a:graphicData uri="http://schemas.openxmlformats.org/drawingml/2006/table">
            <a:tbl>
              <a:tblPr bandRow="1">
                <a:noFill/>
                <a:tableStyleId>{A3F45B5D-985F-4053-81E1-6F3BE1451C35}</a:tableStyleId>
              </a:tblPr>
              <a:tblGrid>
                <a:gridCol w="1663675"/>
                <a:gridCol w="6327075"/>
              </a:tblGrid>
              <a:tr h="80745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Identificación del requerimiento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RNF05</a:t>
                      </a:r>
                      <a:endParaRPr sz="1400" u="none" cap="none" strike="noStrike">
                        <a:latin typeface="Georgia"/>
                        <a:ea typeface="Georgia"/>
                        <a:cs typeface="Georgia"/>
                        <a:sym typeface="Georgia"/>
                      </a:endParaRPr>
                    </a:p>
                  </a:txBody>
                  <a:tcPr marT="0" marB="0" marR="68575" marL="68575"/>
                </a:tc>
              </a:tr>
              <a:tr h="80745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Nombre del requerimiento</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Accesibilidad.</a:t>
                      </a:r>
                      <a:endParaRPr sz="1400" u="none" cap="none" strike="noStrike">
                        <a:latin typeface="Georgia"/>
                        <a:ea typeface="Georgia"/>
                        <a:cs typeface="Georgia"/>
                        <a:sym typeface="Georgia"/>
                      </a:endParaRPr>
                    </a:p>
                  </a:txBody>
                  <a:tcPr marT="0" marB="0" marR="68575" marL="68575"/>
                </a:tc>
              </a:tr>
              <a:tr h="403725">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Característica</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Mejorar los tiempos de respuesta al usuario y a eventos.</a:t>
                      </a:r>
                      <a:endParaRPr sz="1400" u="none" cap="none" strike="noStrike">
                        <a:latin typeface="Georgia"/>
                        <a:ea typeface="Georgia"/>
                        <a:cs typeface="Georgia"/>
                        <a:sym typeface="Georgia"/>
                      </a:endParaRPr>
                    </a:p>
                  </a:txBody>
                  <a:tcPr marT="0" marB="0" marR="68575" marL="68575"/>
                </a:tc>
              </a:tr>
              <a:tr h="80745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Descripción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Las consultas deben realizarse en menos de 10 segundos.</a:t>
                      </a:r>
                      <a:endParaRPr sz="1400" u="none" cap="none" strike="noStrike">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Georgia"/>
                        <a:ea typeface="Georgia"/>
                        <a:cs typeface="Georgia"/>
                        <a:sym typeface="Georgia"/>
                      </a:endParaRPr>
                    </a:p>
                  </a:txBody>
                  <a:tcPr marT="0" marB="0" marR="68575" marL="68575"/>
                </a:tc>
              </a:tr>
              <a:tr h="80745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Prioridad del requerimiento </a:t>
                      </a:r>
                      <a:endParaRPr sz="1400" u="none" cap="none" strike="noStrike">
                        <a:latin typeface="Georgia"/>
                        <a:ea typeface="Georgia"/>
                        <a:cs typeface="Georgia"/>
                        <a:sym typeface="Georgia"/>
                      </a:endParaRPr>
                    </a:p>
                  </a:txBody>
                  <a:tcPr marT="0" marB="0" marR="68575" marL="6857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Georgia"/>
                          <a:ea typeface="Georgia"/>
                          <a:cs typeface="Georgia"/>
                          <a:sym typeface="Georgia"/>
                        </a:rPr>
                        <a:t>alta</a:t>
                      </a:r>
                      <a:endParaRPr sz="1400" u="none" cap="none" strike="noStrike">
                        <a:latin typeface="Georgia"/>
                        <a:ea typeface="Georgia"/>
                        <a:cs typeface="Georgia"/>
                        <a:sym typeface="Georgia"/>
                      </a:endParaRPr>
                    </a:p>
                  </a:txBody>
                  <a:tcPr marT="0" marB="0" marR="68575" marL="6857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s" sz="2400">
                <a:latin typeface="Georgia"/>
                <a:ea typeface="Georgia"/>
                <a:cs typeface="Georgia"/>
                <a:sym typeface="Georgia"/>
              </a:rPr>
              <a:t>UML casos de uso.</a:t>
            </a:r>
            <a:endParaRPr sz="2400">
              <a:latin typeface="Georgia"/>
              <a:ea typeface="Georgia"/>
              <a:cs typeface="Georgia"/>
              <a:sym typeface="Georgia"/>
            </a:endParaRPr>
          </a:p>
        </p:txBody>
      </p:sp>
      <p:sp>
        <p:nvSpPr>
          <p:cNvPr id="233" name="Google Shape;233;p25"/>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1200"/>
              </a:spcAft>
              <a:buSzPts val="1800"/>
              <a:buNone/>
            </a:pPr>
            <a:r>
              <a:rPr lang="es" sz="1400">
                <a:solidFill>
                  <a:srgbClr val="282C33"/>
                </a:solidFill>
                <a:latin typeface="Georgia"/>
                <a:ea typeface="Georgia"/>
                <a:cs typeface="Georgia"/>
                <a:sym typeface="Georgia"/>
              </a:rPr>
              <a:t>El Lenguaje Unificado de Modelado (UML) fue creado para forjar un lenguaje de modelado visual común y semántica y sintácticamente rico para la arquitectura, el diseño y la implementación de sistemas de software complejos, tanto en estructura como en comportamiento. </a:t>
            </a:r>
            <a:r>
              <a:rPr lang="es" sz="1400">
                <a:latin typeface="Georgia"/>
                <a:ea typeface="Georgia"/>
                <a:cs typeface="Georgia"/>
                <a:sym typeface="Georgia"/>
              </a:rPr>
              <a:t>( lucidchart 2021).</a:t>
            </a:r>
            <a:endParaRPr sz="2300">
              <a:solidFill>
                <a:srgbClr val="FF0000"/>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6"/>
          <p:cNvSpPr txBox="1"/>
          <p:nvPr>
            <p:ph type="title"/>
          </p:nvPr>
        </p:nvSpPr>
        <p:spPr>
          <a:xfrm>
            <a:off x="2400250" y="359425"/>
            <a:ext cx="6321600" cy="483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8888"/>
              <a:buNone/>
            </a:pPr>
            <a:r>
              <a:rPr lang="es" sz="2400">
                <a:latin typeface="Georgia"/>
                <a:ea typeface="Georgia"/>
                <a:cs typeface="Georgia"/>
                <a:sym typeface="Georgia"/>
              </a:rPr>
              <a:t>Casos de uso UML.</a:t>
            </a:r>
            <a:endParaRPr sz="2400">
              <a:latin typeface="Georgia"/>
              <a:ea typeface="Georgia"/>
              <a:cs typeface="Georgia"/>
              <a:sym typeface="Georgia"/>
            </a:endParaRPr>
          </a:p>
        </p:txBody>
      </p:sp>
      <p:pic>
        <p:nvPicPr>
          <p:cNvPr id="239" name="Google Shape;239;p26"/>
          <p:cNvPicPr preferRelativeResize="0"/>
          <p:nvPr/>
        </p:nvPicPr>
        <p:blipFill rotWithShape="1">
          <a:blip r:embed="rId3">
            <a:alphaModFix/>
          </a:blip>
          <a:srcRect b="0" l="0" r="0" t="0"/>
          <a:stretch/>
        </p:blipFill>
        <p:spPr>
          <a:xfrm>
            <a:off x="371825" y="842725"/>
            <a:ext cx="8254375" cy="4102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7"/>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45" name="Google Shape;245;p27"/>
          <p:cNvPicPr preferRelativeResize="0"/>
          <p:nvPr/>
        </p:nvPicPr>
        <p:blipFill rotWithShape="1">
          <a:blip r:embed="rId3">
            <a:alphaModFix/>
          </a:blip>
          <a:srcRect b="0" l="0" r="0" t="0"/>
          <a:stretch/>
        </p:blipFill>
        <p:spPr>
          <a:xfrm>
            <a:off x="470050" y="131975"/>
            <a:ext cx="8405374" cy="464106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3"/>
          <p:cNvSpPr txBox="1"/>
          <p:nvPr>
            <p:ph type="title"/>
          </p:nvPr>
        </p:nvSpPr>
        <p:spPr>
          <a:xfrm>
            <a:off x="248525" y="449750"/>
            <a:ext cx="6321600" cy="635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s" sz="2400">
                <a:latin typeface="Georgia"/>
                <a:ea typeface="Georgia"/>
                <a:cs typeface="Georgia"/>
                <a:sym typeface="Georgia"/>
              </a:rPr>
              <a:t>Planteamiento del problema.</a:t>
            </a:r>
            <a:endParaRPr sz="2400">
              <a:latin typeface="Georgia"/>
              <a:ea typeface="Georgia"/>
              <a:cs typeface="Georgia"/>
              <a:sym typeface="Georgia"/>
            </a:endParaRPr>
          </a:p>
        </p:txBody>
      </p:sp>
      <p:sp>
        <p:nvSpPr>
          <p:cNvPr id="88" name="Google Shape;88;p3"/>
          <p:cNvSpPr txBox="1"/>
          <p:nvPr>
            <p:ph idx="1" type="body"/>
          </p:nvPr>
        </p:nvSpPr>
        <p:spPr>
          <a:xfrm>
            <a:off x="172450" y="924025"/>
            <a:ext cx="5646300" cy="4354500"/>
          </a:xfrm>
          <a:prstGeom prst="rect">
            <a:avLst/>
          </a:prstGeom>
          <a:noFill/>
          <a:ln>
            <a:noFill/>
          </a:ln>
        </p:spPr>
        <p:txBody>
          <a:bodyPr anchorCtr="0" anchor="t" bIns="91425" lIns="91425" spcFirstLastPara="1" rIns="91425" wrap="square" tIns="91425">
            <a:normAutofit fontScale="25000" lnSpcReduction="20000"/>
          </a:bodyPr>
          <a:lstStyle/>
          <a:p>
            <a:pPr indent="0" lvl="0" marL="457200" rtl="0" algn="l">
              <a:lnSpc>
                <a:spcPct val="115000"/>
              </a:lnSpc>
              <a:spcBef>
                <a:spcPts val="1200"/>
              </a:spcBef>
              <a:spcAft>
                <a:spcPts val="0"/>
              </a:spcAft>
              <a:buNone/>
            </a:pPr>
            <a:r>
              <a:t/>
            </a:r>
            <a:endParaRPr sz="5200">
              <a:latin typeface="Georgia"/>
              <a:ea typeface="Georgia"/>
              <a:cs typeface="Georgia"/>
              <a:sym typeface="Georgia"/>
            </a:endParaRPr>
          </a:p>
          <a:p>
            <a:pPr indent="0" lvl="0" marL="0" rtl="0" algn="just">
              <a:lnSpc>
                <a:spcPct val="150000"/>
              </a:lnSpc>
              <a:spcBef>
                <a:spcPts val="1200"/>
              </a:spcBef>
              <a:spcAft>
                <a:spcPts val="0"/>
              </a:spcAft>
              <a:buSzPct val="138461"/>
              <a:buNone/>
            </a:pPr>
            <a:r>
              <a:rPr lang="es" sz="5200">
                <a:latin typeface="Georgia"/>
                <a:ea typeface="Georgia"/>
                <a:cs typeface="Georgia"/>
                <a:sym typeface="Georgia"/>
              </a:rPr>
              <a:t>Una empresa en la ciudad de Bogotá ubicada en la car.80#2-51 en la bodega 82 con el puesto 175 en la puerta 4 llamada La Importadora LD en el sector de corabastos, </a:t>
            </a:r>
            <a:r>
              <a:rPr lang="es" sz="5200">
                <a:latin typeface="Georgia"/>
                <a:ea typeface="Georgia"/>
                <a:cs typeface="Georgia"/>
                <a:sym typeface="Georgia"/>
              </a:rPr>
              <a:t>está</a:t>
            </a:r>
            <a:r>
              <a:rPr lang="es" sz="5200">
                <a:latin typeface="Georgia"/>
                <a:ea typeface="Georgia"/>
                <a:cs typeface="Georgia"/>
                <a:sym typeface="Georgia"/>
              </a:rPr>
              <a:t> presentando inconvenientes al momento de realizar el inventarios ya que el programa que se utiliza es excel y nos dan a entender que es un programa del cuál es lento para cargar la información que entra y sale día a día . </a:t>
            </a:r>
            <a:endParaRPr sz="5200">
              <a:latin typeface="Georgia"/>
              <a:ea typeface="Georgia"/>
              <a:cs typeface="Georgia"/>
              <a:sym typeface="Georgia"/>
            </a:endParaRPr>
          </a:p>
          <a:p>
            <a:pPr indent="0" lvl="0" marL="0" rtl="0" algn="just">
              <a:lnSpc>
                <a:spcPct val="150000"/>
              </a:lnSpc>
              <a:spcBef>
                <a:spcPts val="1200"/>
              </a:spcBef>
              <a:spcAft>
                <a:spcPts val="0"/>
              </a:spcAft>
              <a:buSzPct val="138461"/>
              <a:buNone/>
            </a:pPr>
            <a:r>
              <a:rPr lang="es" sz="5200">
                <a:latin typeface="Georgia"/>
                <a:ea typeface="Georgia"/>
                <a:cs typeface="Georgia"/>
                <a:sym typeface="Georgia"/>
              </a:rPr>
              <a:t>Esto afecta a la empresa de manera temporal ya que toca esperar a que se cargue la información depositada en  el excel y a la vez se convierte en un problema permanente ya que todos los días sucede lo mismo, este inconveniente seguirá </a:t>
            </a:r>
            <a:r>
              <a:rPr lang="es" sz="5200">
                <a:latin typeface="Georgia"/>
                <a:ea typeface="Georgia"/>
                <a:cs typeface="Georgia"/>
                <a:sym typeface="Georgia"/>
              </a:rPr>
              <a:t>hasta</a:t>
            </a:r>
            <a:r>
              <a:rPr lang="es" sz="5200">
                <a:latin typeface="Georgia"/>
                <a:ea typeface="Georgia"/>
                <a:cs typeface="Georgia"/>
                <a:sym typeface="Georgia"/>
              </a:rPr>
              <a:t> que no se logre tener un buen programa del cuál les de rapidez y seguridad al cargar la información de los inventarios de productos que salen y entran día a día.</a:t>
            </a:r>
            <a:endParaRPr sz="5200">
              <a:latin typeface="Georgia"/>
              <a:ea typeface="Georgia"/>
              <a:cs typeface="Georgia"/>
              <a:sym typeface="Georgia"/>
            </a:endParaRPr>
          </a:p>
          <a:p>
            <a:pPr indent="0" lvl="0" marL="0" rtl="0" algn="just">
              <a:lnSpc>
                <a:spcPct val="150000"/>
              </a:lnSpc>
              <a:spcBef>
                <a:spcPts val="1200"/>
              </a:spcBef>
              <a:spcAft>
                <a:spcPts val="0"/>
              </a:spcAft>
              <a:buSzPct val="128571"/>
              <a:buNone/>
            </a:pPr>
            <a:r>
              <a:t/>
            </a:r>
            <a:endParaRPr sz="5600">
              <a:latin typeface="Georgia"/>
              <a:ea typeface="Georgia"/>
              <a:cs typeface="Georgia"/>
              <a:sym typeface="Georgia"/>
            </a:endParaRPr>
          </a:p>
          <a:p>
            <a:pPr indent="0" lvl="0" marL="0" rtl="0" algn="just">
              <a:lnSpc>
                <a:spcPct val="115000"/>
              </a:lnSpc>
              <a:spcBef>
                <a:spcPts val="1200"/>
              </a:spcBef>
              <a:spcAft>
                <a:spcPts val="0"/>
              </a:spcAft>
              <a:buSzPts val="1800"/>
              <a:buNone/>
            </a:pPr>
            <a:r>
              <a:t/>
            </a:r>
            <a:endParaRPr sz="1408">
              <a:latin typeface="Georgia"/>
              <a:ea typeface="Georgia"/>
              <a:cs typeface="Georgia"/>
              <a:sym typeface="Georgia"/>
            </a:endParaRPr>
          </a:p>
          <a:p>
            <a:pPr indent="0" lvl="0" marL="0" rtl="0" algn="just">
              <a:lnSpc>
                <a:spcPct val="115000"/>
              </a:lnSpc>
              <a:spcBef>
                <a:spcPts val="1200"/>
              </a:spcBef>
              <a:spcAft>
                <a:spcPts val="0"/>
              </a:spcAft>
              <a:buSzPts val="1800"/>
              <a:buNone/>
            </a:pPr>
            <a:r>
              <a:t/>
            </a:r>
            <a:endParaRPr sz="1100">
              <a:latin typeface="Times New Roman"/>
              <a:ea typeface="Times New Roman"/>
              <a:cs typeface="Times New Roman"/>
              <a:sym typeface="Times New Roman"/>
            </a:endParaRPr>
          </a:p>
          <a:p>
            <a:pPr indent="0" lvl="0" marL="0" rtl="0" algn="just">
              <a:lnSpc>
                <a:spcPct val="150000"/>
              </a:lnSpc>
              <a:spcBef>
                <a:spcPts val="1200"/>
              </a:spcBef>
              <a:spcAft>
                <a:spcPts val="1200"/>
              </a:spcAft>
              <a:buSzPts val="1800"/>
              <a:buNone/>
            </a:pPr>
            <a:r>
              <a:t/>
            </a:r>
            <a:endParaRPr sz="1200">
              <a:solidFill>
                <a:srgbClr val="FF0000"/>
              </a:solidFill>
              <a:latin typeface="Times New Roman"/>
              <a:ea typeface="Times New Roman"/>
              <a:cs typeface="Times New Roman"/>
              <a:sym typeface="Times New Roman"/>
            </a:endParaRPr>
          </a:p>
        </p:txBody>
      </p:sp>
      <p:pic>
        <p:nvPicPr>
          <p:cNvPr id="89" name="Google Shape;89;p3"/>
          <p:cNvPicPr preferRelativeResize="0"/>
          <p:nvPr/>
        </p:nvPicPr>
        <p:blipFill rotWithShape="1">
          <a:blip r:embed="rId3">
            <a:alphaModFix/>
          </a:blip>
          <a:srcRect b="0" l="0" r="0" t="0"/>
          <a:stretch/>
        </p:blipFill>
        <p:spPr>
          <a:xfrm>
            <a:off x="5996450" y="789075"/>
            <a:ext cx="3147575" cy="3147575"/>
          </a:xfrm>
          <a:prstGeom prst="rect">
            <a:avLst/>
          </a:prstGeom>
          <a:noFill/>
          <a:ln>
            <a:noFill/>
          </a:ln>
        </p:spPr>
      </p:pic>
      <p:sp>
        <p:nvSpPr>
          <p:cNvPr id="90" name="Google Shape;90;p3"/>
          <p:cNvSpPr txBox="1"/>
          <p:nvPr/>
        </p:nvSpPr>
        <p:spPr>
          <a:xfrm>
            <a:off x="5818750" y="3936650"/>
            <a:ext cx="3218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2"/>
              </a:buClr>
              <a:buSzPts val="1100"/>
              <a:buFont typeface="Arial"/>
              <a:buNone/>
            </a:pPr>
            <a:r>
              <a:rPr b="0" i="1" lang="es" sz="1400" u="none" cap="none" strike="noStrike">
                <a:solidFill>
                  <a:schemeClr val="dk2"/>
                </a:solidFill>
                <a:latin typeface="Georgia"/>
                <a:ea typeface="Georgia"/>
                <a:cs typeface="Georgia"/>
                <a:sym typeface="Georgia"/>
              </a:rPr>
              <a:t>(storyset,11 de abril).</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28"/>
          <p:cNvPicPr preferRelativeResize="0"/>
          <p:nvPr/>
        </p:nvPicPr>
        <p:blipFill rotWithShape="1">
          <a:blip r:embed="rId3">
            <a:alphaModFix/>
          </a:blip>
          <a:srcRect b="0" l="0" r="0" t="0"/>
          <a:stretch/>
        </p:blipFill>
        <p:spPr>
          <a:xfrm>
            <a:off x="1411200" y="255162"/>
            <a:ext cx="6321599" cy="46331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29"/>
          <p:cNvPicPr preferRelativeResize="0"/>
          <p:nvPr/>
        </p:nvPicPr>
        <p:blipFill rotWithShape="1">
          <a:blip r:embed="rId3">
            <a:alphaModFix/>
          </a:blip>
          <a:srcRect b="0" l="0" r="0" t="0"/>
          <a:stretch/>
        </p:blipFill>
        <p:spPr>
          <a:xfrm>
            <a:off x="1240175" y="192700"/>
            <a:ext cx="6401224" cy="4619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0"/>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s" sz="2400">
                <a:latin typeface="Georgia"/>
                <a:ea typeface="Georgia"/>
                <a:cs typeface="Georgia"/>
                <a:sym typeface="Georgia"/>
              </a:rPr>
              <a:t>Versionamiento.</a:t>
            </a:r>
            <a:endParaRPr sz="2400">
              <a:latin typeface="Georgia"/>
              <a:ea typeface="Georgia"/>
              <a:cs typeface="Georgia"/>
              <a:sym typeface="Georgia"/>
            </a:endParaRPr>
          </a:p>
        </p:txBody>
      </p:sp>
      <p:sp>
        <p:nvSpPr>
          <p:cNvPr id="261" name="Google Shape;261;p30"/>
          <p:cNvSpPr txBox="1"/>
          <p:nvPr>
            <p:ph idx="1" type="body"/>
          </p:nvPr>
        </p:nvSpPr>
        <p:spPr>
          <a:xfrm>
            <a:off x="557725" y="1211350"/>
            <a:ext cx="8174100" cy="33744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Clr>
                <a:schemeClr val="dk2"/>
              </a:buClr>
              <a:buSzPts val="1100"/>
              <a:buFont typeface="Arial"/>
              <a:buNone/>
            </a:pPr>
            <a:r>
              <a:rPr lang="es" sz="1500">
                <a:solidFill>
                  <a:srgbClr val="000000"/>
                </a:solidFill>
                <a:highlight>
                  <a:srgbClr val="FFFFFF"/>
                </a:highlight>
                <a:latin typeface="Georgia"/>
                <a:ea typeface="Georgia"/>
                <a:cs typeface="Georgia"/>
                <a:sym typeface="Georgia"/>
              </a:rPr>
              <a:t>El versionamiento de software o semantic versioning es la manera de etiquetar el código de software en el que se está trabajando de forma que se puedan identificar los cambios realizados, tanto por complejidad o compatibilidad.(slideshare 2017)</a:t>
            </a:r>
            <a:endParaRPr sz="1700">
              <a:solidFill>
                <a:srgbClr val="000000"/>
              </a:solidFill>
              <a:latin typeface="Georgia"/>
              <a:ea typeface="Georgia"/>
              <a:cs typeface="Georgia"/>
              <a:sym typeface="Georgia"/>
            </a:endParaRPr>
          </a:p>
          <a:p>
            <a:pPr indent="0" lvl="0" marL="0" rtl="0" algn="just">
              <a:lnSpc>
                <a:spcPct val="115000"/>
              </a:lnSpc>
              <a:spcBef>
                <a:spcPts val="1200"/>
              </a:spcBef>
              <a:spcAft>
                <a:spcPts val="0"/>
              </a:spcAft>
              <a:buClr>
                <a:schemeClr val="dk2"/>
              </a:buClr>
              <a:buSzPts val="1100"/>
              <a:buFont typeface="Arial"/>
              <a:buNone/>
            </a:pPr>
            <a:r>
              <a:rPr lang="es" sz="1500">
                <a:latin typeface="Georgia"/>
                <a:ea typeface="Georgia"/>
                <a:cs typeface="Georgia"/>
                <a:sym typeface="Georgia"/>
              </a:rPr>
              <a:t>como herramienta se implementó github desktop.</a:t>
            </a:r>
            <a:endParaRPr sz="1500">
              <a:latin typeface="Georgia"/>
              <a:ea typeface="Georgia"/>
              <a:cs typeface="Georgia"/>
              <a:sym typeface="Georgia"/>
            </a:endParaRPr>
          </a:p>
          <a:p>
            <a:pPr indent="0" lvl="0" marL="0" rtl="0" algn="just">
              <a:lnSpc>
                <a:spcPct val="115000"/>
              </a:lnSpc>
              <a:spcBef>
                <a:spcPts val="1200"/>
              </a:spcBef>
              <a:spcAft>
                <a:spcPts val="1200"/>
              </a:spcAft>
              <a:buClr>
                <a:schemeClr val="dk2"/>
              </a:buClr>
              <a:buSzPts val="1100"/>
              <a:buFont typeface="Arial"/>
              <a:buNone/>
            </a:pPr>
            <a:r>
              <a:t/>
            </a:r>
            <a:endParaRPr sz="2000">
              <a:solidFill>
                <a:srgbClr val="FF0000"/>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txBox="1"/>
          <p:nvPr>
            <p:ph type="title"/>
          </p:nvPr>
        </p:nvSpPr>
        <p:spPr>
          <a:xfrm>
            <a:off x="659800" y="384675"/>
            <a:ext cx="6247200" cy="635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s" sz="2400">
                <a:latin typeface="Georgia"/>
                <a:ea typeface="Georgia"/>
                <a:cs typeface="Georgia"/>
                <a:sym typeface="Georgia"/>
              </a:rPr>
              <a:t>Vista Github.</a:t>
            </a:r>
            <a:endParaRPr sz="2400">
              <a:latin typeface="Georgia"/>
              <a:ea typeface="Georgia"/>
              <a:cs typeface="Georgia"/>
              <a:sym typeface="Georgia"/>
            </a:endParaRPr>
          </a:p>
        </p:txBody>
      </p:sp>
      <p:sp>
        <p:nvSpPr>
          <p:cNvPr id="267" name="Google Shape;267;p31"/>
          <p:cNvSpPr txBox="1"/>
          <p:nvPr>
            <p:ph idx="1" type="body"/>
          </p:nvPr>
        </p:nvSpPr>
        <p:spPr>
          <a:xfrm>
            <a:off x="244250" y="1020075"/>
            <a:ext cx="8487600" cy="3578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68" name="Google Shape;268;p31"/>
          <p:cNvPicPr preferRelativeResize="0"/>
          <p:nvPr/>
        </p:nvPicPr>
        <p:blipFill rotWithShape="1">
          <a:blip r:embed="rId3">
            <a:alphaModFix/>
          </a:blip>
          <a:srcRect b="13950" l="0" r="0" t="8971"/>
          <a:stretch/>
        </p:blipFill>
        <p:spPr>
          <a:xfrm>
            <a:off x="0" y="1020075"/>
            <a:ext cx="9144001" cy="3962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108480d7aa2_0_6"/>
          <p:cNvSpPr txBox="1"/>
          <p:nvPr>
            <p:ph idx="1" type="body"/>
          </p:nvPr>
        </p:nvSpPr>
        <p:spPr>
          <a:xfrm>
            <a:off x="260275" y="768450"/>
            <a:ext cx="8372400" cy="400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latin typeface="Georgia"/>
                <a:ea typeface="Georgia"/>
                <a:cs typeface="Georgia"/>
                <a:sym typeface="Georgia"/>
              </a:rPr>
              <a:t>Precimientos </a:t>
            </a:r>
            <a:r>
              <a:rPr b="1" lang="es">
                <a:latin typeface="Georgia"/>
                <a:ea typeface="Georgia"/>
                <a:cs typeface="Georgia"/>
                <a:sym typeface="Georgia"/>
              </a:rPr>
              <a:t>de  la base de datos</a:t>
            </a:r>
            <a:r>
              <a:rPr lang="es"/>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74" name="Google Shape;274;g108480d7aa2_0_6"/>
          <p:cNvPicPr preferRelativeResize="0"/>
          <p:nvPr/>
        </p:nvPicPr>
        <p:blipFill rotWithShape="1">
          <a:blip r:embed="rId3">
            <a:alphaModFix/>
          </a:blip>
          <a:srcRect b="43955" l="20159" r="37612" t="17581"/>
          <a:stretch/>
        </p:blipFill>
        <p:spPr>
          <a:xfrm>
            <a:off x="1165025" y="1202225"/>
            <a:ext cx="5379001" cy="2863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108480d7aa2_0_1"/>
          <p:cNvSpPr txBox="1"/>
          <p:nvPr>
            <p:ph idx="1" type="body"/>
          </p:nvPr>
        </p:nvSpPr>
        <p:spPr>
          <a:xfrm>
            <a:off x="409000" y="520550"/>
            <a:ext cx="8322600" cy="407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latin typeface="Georgia"/>
                <a:ea typeface="Georgia"/>
                <a:cs typeface="Georgia"/>
                <a:sym typeface="Georgia"/>
              </a:rPr>
              <a:t>Procedimiento para actualizar producto:</a:t>
            </a:r>
            <a:endParaRPr>
              <a:latin typeface="Georgia"/>
              <a:ea typeface="Georgia"/>
              <a:cs typeface="Georgia"/>
              <a:sym typeface="Georgia"/>
            </a:endParaRPr>
          </a:p>
        </p:txBody>
      </p:sp>
      <p:pic>
        <p:nvPicPr>
          <p:cNvPr id="280" name="Google Shape;280;g108480d7aa2_0_1"/>
          <p:cNvPicPr preferRelativeResize="0"/>
          <p:nvPr/>
        </p:nvPicPr>
        <p:blipFill rotWithShape="1">
          <a:blip r:embed="rId3">
            <a:alphaModFix/>
          </a:blip>
          <a:srcRect b="10581" l="51911" r="2141" t="40720"/>
          <a:stretch/>
        </p:blipFill>
        <p:spPr>
          <a:xfrm>
            <a:off x="570125" y="1090675"/>
            <a:ext cx="7424002" cy="3507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108480d7aa2_0_23"/>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86" name="Google Shape;286;g108480d7aa2_0_23"/>
          <p:cNvPicPr preferRelativeResize="0"/>
          <p:nvPr/>
        </p:nvPicPr>
        <p:blipFill rotWithShape="1">
          <a:blip r:embed="rId3">
            <a:alphaModFix/>
          </a:blip>
          <a:srcRect b="9867" l="53000" r="4167" t="36881"/>
          <a:stretch/>
        </p:blipFill>
        <p:spPr>
          <a:xfrm>
            <a:off x="1251774" y="706463"/>
            <a:ext cx="7188500" cy="373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108480d7aa2_0_13"/>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92" name="Google Shape;292;g108480d7aa2_0_13"/>
          <p:cNvPicPr preferRelativeResize="0"/>
          <p:nvPr/>
        </p:nvPicPr>
        <p:blipFill rotWithShape="1">
          <a:blip r:embed="rId3">
            <a:alphaModFix/>
          </a:blip>
          <a:srcRect b="35656" l="29413" r="26128" t="25770"/>
          <a:stretch/>
        </p:blipFill>
        <p:spPr>
          <a:xfrm>
            <a:off x="941950" y="1326150"/>
            <a:ext cx="7337227" cy="3457926"/>
          </a:xfrm>
          <a:prstGeom prst="rect">
            <a:avLst/>
          </a:prstGeom>
          <a:noFill/>
          <a:ln>
            <a:noFill/>
          </a:ln>
        </p:spPr>
      </p:pic>
      <p:sp>
        <p:nvSpPr>
          <p:cNvPr id="293" name="Google Shape;293;g108480d7aa2_0_13"/>
          <p:cNvSpPr txBox="1"/>
          <p:nvPr/>
        </p:nvSpPr>
        <p:spPr>
          <a:xfrm>
            <a:off x="582525" y="855200"/>
            <a:ext cx="835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Georgia"/>
                <a:ea typeface="Georgia"/>
                <a:cs typeface="Georgia"/>
                <a:sym typeface="Georgia"/>
              </a:rPr>
              <a:t>procedimiento para actualizar precio: </a:t>
            </a:r>
            <a:endParaRPr>
              <a:latin typeface="Georgia"/>
              <a:ea typeface="Georgia"/>
              <a:cs typeface="Georgia"/>
              <a:sym typeface="Georgi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108480d7aa2_0_18"/>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99" name="Google Shape;299;g108480d7aa2_0_18"/>
          <p:cNvPicPr preferRelativeResize="0"/>
          <p:nvPr/>
        </p:nvPicPr>
        <p:blipFill rotWithShape="1">
          <a:blip r:embed="rId3">
            <a:alphaModFix/>
          </a:blip>
          <a:srcRect b="12993" l="34697" r="29384" t="52050"/>
          <a:stretch/>
        </p:blipFill>
        <p:spPr>
          <a:xfrm>
            <a:off x="768425" y="1276575"/>
            <a:ext cx="7671876" cy="3532301"/>
          </a:xfrm>
          <a:prstGeom prst="rect">
            <a:avLst/>
          </a:prstGeom>
          <a:noFill/>
          <a:ln>
            <a:noFill/>
          </a:ln>
        </p:spPr>
      </p:pic>
      <p:sp>
        <p:nvSpPr>
          <p:cNvPr id="300" name="Google Shape;300;g108480d7aa2_0_18"/>
          <p:cNvSpPr txBox="1"/>
          <p:nvPr/>
        </p:nvSpPr>
        <p:spPr>
          <a:xfrm>
            <a:off x="768425" y="805600"/>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Georgia"/>
                <a:ea typeface="Georgia"/>
                <a:cs typeface="Georgia"/>
                <a:sym typeface="Georgia"/>
              </a:rPr>
              <a:t>procedimiento para anular una factura:</a:t>
            </a:r>
            <a:endParaRPr>
              <a:latin typeface="Georgia"/>
              <a:ea typeface="Georgia"/>
              <a:cs typeface="Georgia"/>
              <a:sym typeface="Georgi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108480d7aa2_0_33"/>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06" name="Google Shape;306;g108480d7aa2_0_33"/>
          <p:cNvPicPr preferRelativeResize="0"/>
          <p:nvPr/>
        </p:nvPicPr>
        <p:blipFill rotWithShape="1">
          <a:blip r:embed="rId3">
            <a:alphaModFix/>
          </a:blip>
          <a:srcRect b="42645" l="36187" r="28572" t="14443"/>
          <a:stretch/>
        </p:blipFill>
        <p:spPr>
          <a:xfrm>
            <a:off x="409000" y="743650"/>
            <a:ext cx="7176124" cy="3854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4"/>
          <p:cNvSpPr txBox="1"/>
          <p:nvPr>
            <p:ph type="title"/>
          </p:nvPr>
        </p:nvSpPr>
        <p:spPr>
          <a:xfrm>
            <a:off x="606650" y="622825"/>
            <a:ext cx="6321600" cy="635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s" sz="2400">
                <a:latin typeface="Georgia"/>
                <a:ea typeface="Georgia"/>
                <a:cs typeface="Georgia"/>
                <a:sym typeface="Georgia"/>
              </a:rPr>
              <a:t>Objetivo general.</a:t>
            </a:r>
            <a:endParaRPr sz="2400">
              <a:latin typeface="Georgia"/>
              <a:ea typeface="Georgia"/>
              <a:cs typeface="Georgia"/>
              <a:sym typeface="Georgia"/>
            </a:endParaRPr>
          </a:p>
        </p:txBody>
      </p:sp>
      <p:sp>
        <p:nvSpPr>
          <p:cNvPr id="96" name="Google Shape;96;p4"/>
          <p:cNvSpPr txBox="1"/>
          <p:nvPr>
            <p:ph idx="1" type="body"/>
          </p:nvPr>
        </p:nvSpPr>
        <p:spPr>
          <a:xfrm>
            <a:off x="120225" y="1258225"/>
            <a:ext cx="5511900" cy="3272400"/>
          </a:xfrm>
          <a:prstGeom prst="rect">
            <a:avLst/>
          </a:prstGeom>
          <a:noFill/>
          <a:ln>
            <a:noFill/>
          </a:ln>
        </p:spPr>
        <p:txBody>
          <a:bodyPr anchorCtr="0" anchor="t" bIns="91425" lIns="91425" spcFirstLastPara="1" rIns="91425" wrap="square" tIns="91425">
            <a:normAutofit lnSpcReduction="10000"/>
          </a:bodyPr>
          <a:lstStyle/>
          <a:p>
            <a:pPr indent="-342900" lvl="0" marL="457200" rtl="0" algn="just">
              <a:lnSpc>
                <a:spcPct val="200000"/>
              </a:lnSpc>
              <a:spcBef>
                <a:spcPts val="1200"/>
              </a:spcBef>
              <a:spcAft>
                <a:spcPts val="0"/>
              </a:spcAft>
              <a:buSzPts val="1800"/>
              <a:buFont typeface="Georgia"/>
              <a:buChar char="●"/>
            </a:pPr>
            <a:r>
              <a:rPr lang="es" sz="2000">
                <a:latin typeface="Georgia"/>
                <a:ea typeface="Georgia"/>
                <a:cs typeface="Georgia"/>
                <a:sym typeface="Georgia"/>
              </a:rPr>
              <a:t>Desarrollar e implementar un aplicativo web, para la gestión de control de inventarios de manera efectiva en la importadora LD.</a:t>
            </a:r>
            <a:endParaRPr>
              <a:solidFill>
                <a:srgbClr val="FF0000"/>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2"/>
              </a:buClr>
              <a:buSzPts val="1100"/>
              <a:buFont typeface="Arial"/>
              <a:buNone/>
            </a:pPr>
            <a:r>
              <a:t/>
            </a:r>
            <a:endParaRPr sz="1200">
              <a:latin typeface="Times New Roman"/>
              <a:ea typeface="Times New Roman"/>
              <a:cs typeface="Times New Roman"/>
              <a:sym typeface="Times New Roman"/>
            </a:endParaRPr>
          </a:p>
          <a:p>
            <a:pPr indent="0" lvl="0" marL="0" rtl="0" algn="l">
              <a:lnSpc>
                <a:spcPct val="115000"/>
              </a:lnSpc>
              <a:spcBef>
                <a:spcPts val="1200"/>
              </a:spcBef>
              <a:spcAft>
                <a:spcPts val="1200"/>
              </a:spcAft>
              <a:buSzPts val="1800"/>
              <a:buNone/>
            </a:pPr>
            <a:r>
              <a:t/>
            </a:r>
            <a:endParaRPr sz="1200">
              <a:latin typeface="Times New Roman"/>
              <a:ea typeface="Times New Roman"/>
              <a:cs typeface="Times New Roman"/>
              <a:sym typeface="Times New Roman"/>
            </a:endParaRPr>
          </a:p>
        </p:txBody>
      </p:sp>
      <p:pic>
        <p:nvPicPr>
          <p:cNvPr id="97" name="Google Shape;97;p4"/>
          <p:cNvPicPr preferRelativeResize="0"/>
          <p:nvPr/>
        </p:nvPicPr>
        <p:blipFill rotWithShape="1">
          <a:blip r:embed="rId3">
            <a:alphaModFix/>
          </a:blip>
          <a:srcRect b="0" l="0" r="0" t="0"/>
          <a:stretch/>
        </p:blipFill>
        <p:spPr>
          <a:xfrm>
            <a:off x="5448425" y="692875"/>
            <a:ext cx="3114525" cy="3272500"/>
          </a:xfrm>
          <a:prstGeom prst="rect">
            <a:avLst/>
          </a:prstGeom>
          <a:noFill/>
          <a:ln>
            <a:noFill/>
          </a:ln>
        </p:spPr>
      </p:pic>
      <p:sp>
        <p:nvSpPr>
          <p:cNvPr id="98" name="Google Shape;98;p4"/>
          <p:cNvSpPr txBox="1"/>
          <p:nvPr/>
        </p:nvSpPr>
        <p:spPr>
          <a:xfrm>
            <a:off x="5863438" y="3893525"/>
            <a:ext cx="2284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2"/>
              </a:buClr>
              <a:buSzPts val="1100"/>
              <a:buFont typeface="Arial"/>
              <a:buNone/>
            </a:pPr>
            <a:r>
              <a:rPr b="0" i="1" lang="es" sz="1400" u="none" cap="none" strike="noStrike">
                <a:solidFill>
                  <a:schemeClr val="dk2"/>
                </a:solidFill>
                <a:latin typeface="Georgia"/>
                <a:ea typeface="Georgia"/>
                <a:cs typeface="Georgia"/>
                <a:sym typeface="Georgia"/>
              </a:rPr>
              <a:t>(storyset,11 de abril).</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108480d7aa2_0_3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12" name="Google Shape;312;g108480d7aa2_0_38"/>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13" name="Google Shape;313;g108480d7aa2_0_38"/>
          <p:cNvPicPr preferRelativeResize="0"/>
          <p:nvPr/>
        </p:nvPicPr>
        <p:blipFill rotWithShape="1">
          <a:blip r:embed="rId3">
            <a:alphaModFix/>
          </a:blip>
          <a:srcRect b="43370" l="39034" r="27215" t="14441"/>
          <a:stretch/>
        </p:blipFill>
        <p:spPr>
          <a:xfrm>
            <a:off x="582525" y="575950"/>
            <a:ext cx="7944526" cy="41957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108480d7aa2_0_4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19" name="Google Shape;319;g108480d7aa2_0_43"/>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20" name="Google Shape;320;g108480d7aa2_0_43"/>
          <p:cNvPicPr preferRelativeResize="0"/>
          <p:nvPr/>
        </p:nvPicPr>
        <p:blipFill rotWithShape="1">
          <a:blip r:embed="rId3">
            <a:alphaModFix/>
          </a:blip>
          <a:srcRect b="51568" l="37818" r="28838" t="15161"/>
          <a:stretch/>
        </p:blipFill>
        <p:spPr>
          <a:xfrm>
            <a:off x="842800" y="780825"/>
            <a:ext cx="7337227" cy="3742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108480d7aa2_0_51"/>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26" name="Google Shape;326;g108480d7aa2_0_51"/>
          <p:cNvPicPr preferRelativeResize="0"/>
          <p:nvPr/>
        </p:nvPicPr>
        <p:blipFill rotWithShape="1">
          <a:blip r:embed="rId3">
            <a:alphaModFix/>
          </a:blip>
          <a:srcRect b="11068" l="38764" r="28977" t="49876"/>
          <a:stretch/>
        </p:blipFill>
        <p:spPr>
          <a:xfrm>
            <a:off x="520550" y="954325"/>
            <a:ext cx="8211149" cy="3842150"/>
          </a:xfrm>
          <a:prstGeom prst="rect">
            <a:avLst/>
          </a:prstGeom>
          <a:noFill/>
          <a:ln>
            <a:noFill/>
          </a:ln>
        </p:spPr>
      </p:pic>
      <p:sp>
        <p:nvSpPr>
          <p:cNvPr id="327" name="Google Shape;327;g108480d7aa2_0_51"/>
          <p:cNvSpPr txBox="1"/>
          <p:nvPr/>
        </p:nvSpPr>
        <p:spPr>
          <a:xfrm>
            <a:off x="520550" y="470950"/>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Georgia"/>
                <a:ea typeface="Georgia"/>
                <a:cs typeface="Georgia"/>
                <a:sym typeface="Georgia"/>
              </a:rPr>
              <a:t>procedimiento para </a:t>
            </a:r>
            <a:r>
              <a:rPr lang="es">
                <a:latin typeface="Georgia"/>
                <a:ea typeface="Georgia"/>
                <a:cs typeface="Georgia"/>
                <a:sym typeface="Georgia"/>
              </a:rPr>
              <a:t>monitorear</a:t>
            </a:r>
            <a:r>
              <a:rPr lang="es">
                <a:latin typeface="Georgia"/>
                <a:ea typeface="Georgia"/>
                <a:cs typeface="Georgia"/>
                <a:sym typeface="Georgia"/>
              </a:rPr>
              <a:t> cantidades de productos en el sistema:</a:t>
            </a:r>
            <a:endParaRPr>
              <a:latin typeface="Georgia"/>
              <a:ea typeface="Georgia"/>
              <a:cs typeface="Georgia"/>
              <a:sym typeface="Georgi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108480d7aa2_0_5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33" name="Google Shape;333;g108480d7aa2_0_56"/>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34" name="Google Shape;334;g108480d7aa2_0_56"/>
          <p:cNvPicPr preferRelativeResize="0"/>
          <p:nvPr/>
        </p:nvPicPr>
        <p:blipFill rotWithShape="1">
          <a:blip r:embed="rId3">
            <a:alphaModFix/>
          </a:blip>
          <a:srcRect b="14442" l="38629" r="28569" t="45056"/>
          <a:stretch/>
        </p:blipFill>
        <p:spPr>
          <a:xfrm>
            <a:off x="1140250" y="513975"/>
            <a:ext cx="7399199" cy="43072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108480d7aa2_0_61"/>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40" name="Google Shape;340;g108480d7aa2_0_61"/>
          <p:cNvPicPr preferRelativeResize="0"/>
          <p:nvPr/>
        </p:nvPicPr>
        <p:blipFill rotWithShape="1">
          <a:blip r:embed="rId3">
            <a:alphaModFix/>
          </a:blip>
          <a:srcRect b="31316" l="34971" r="26399" t="33244"/>
          <a:stretch/>
        </p:blipFill>
        <p:spPr>
          <a:xfrm>
            <a:off x="532950" y="1003900"/>
            <a:ext cx="7510750" cy="3854550"/>
          </a:xfrm>
          <a:prstGeom prst="rect">
            <a:avLst/>
          </a:prstGeom>
          <a:noFill/>
          <a:ln>
            <a:noFill/>
          </a:ln>
        </p:spPr>
      </p:pic>
      <p:sp>
        <p:nvSpPr>
          <p:cNvPr id="341" name="Google Shape;341;g108480d7aa2_0_61"/>
          <p:cNvSpPr txBox="1"/>
          <p:nvPr/>
        </p:nvSpPr>
        <p:spPr>
          <a:xfrm>
            <a:off x="669275" y="520550"/>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Georgia"/>
                <a:ea typeface="Georgia"/>
                <a:cs typeface="Georgia"/>
                <a:sym typeface="Georgia"/>
              </a:rPr>
              <a:t>procedimiento para agregar existencias </a:t>
            </a:r>
            <a:r>
              <a:rPr lang="es">
                <a:latin typeface="Georgia"/>
                <a:ea typeface="Georgia"/>
                <a:cs typeface="Georgia"/>
                <a:sym typeface="Georgia"/>
              </a:rPr>
              <a:t>a la</a:t>
            </a:r>
            <a:r>
              <a:rPr lang="es">
                <a:latin typeface="Georgia"/>
                <a:ea typeface="Georgia"/>
                <a:cs typeface="Georgia"/>
                <a:sym typeface="Georgia"/>
              </a:rPr>
              <a:t> factura: </a:t>
            </a:r>
            <a:endParaRPr>
              <a:latin typeface="Georgia"/>
              <a:ea typeface="Georgia"/>
              <a:cs typeface="Georgia"/>
              <a:sym typeface="Georgi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108480d7aa2_0_71"/>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47" name="Google Shape;347;g108480d7aa2_0_71"/>
          <p:cNvPicPr preferRelativeResize="0"/>
          <p:nvPr/>
        </p:nvPicPr>
        <p:blipFill rotWithShape="1">
          <a:blip r:embed="rId3">
            <a:alphaModFix/>
          </a:blip>
          <a:srcRect b="30353" l="34565" r="28838" t="24321"/>
          <a:stretch/>
        </p:blipFill>
        <p:spPr>
          <a:xfrm>
            <a:off x="644475" y="1288975"/>
            <a:ext cx="8254400" cy="3309201"/>
          </a:xfrm>
          <a:prstGeom prst="rect">
            <a:avLst/>
          </a:prstGeom>
          <a:noFill/>
          <a:ln>
            <a:noFill/>
          </a:ln>
        </p:spPr>
      </p:pic>
      <p:sp>
        <p:nvSpPr>
          <p:cNvPr id="348" name="Google Shape;348;g108480d7aa2_0_71"/>
          <p:cNvSpPr txBox="1"/>
          <p:nvPr/>
        </p:nvSpPr>
        <p:spPr>
          <a:xfrm>
            <a:off x="1002600" y="706475"/>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Georgia"/>
                <a:ea typeface="Georgia"/>
                <a:cs typeface="Georgia"/>
                <a:sym typeface="Georgia"/>
              </a:rPr>
              <a:t>procedimiento para procesar una factura: </a:t>
            </a:r>
            <a:endParaRPr>
              <a:latin typeface="Georgia"/>
              <a:ea typeface="Georgia"/>
              <a:cs typeface="Georgia"/>
              <a:sym typeface="Georgi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108480d7aa2_0_7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54" name="Google Shape;354;g108480d7aa2_0_76"/>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55" name="Google Shape;355;g108480d7aa2_0_76"/>
          <p:cNvPicPr preferRelativeResize="0"/>
          <p:nvPr/>
        </p:nvPicPr>
        <p:blipFill rotWithShape="1">
          <a:blip r:embed="rId3">
            <a:alphaModFix/>
          </a:blip>
          <a:srcRect b="29868" l="35239" r="28706" t="26735"/>
          <a:stretch/>
        </p:blipFill>
        <p:spPr>
          <a:xfrm>
            <a:off x="743650" y="575950"/>
            <a:ext cx="7978202" cy="40222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108480d7aa2_0_8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61" name="Google Shape;361;g108480d7aa2_0_8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62" name="Google Shape;362;g108480d7aa2_0_84"/>
          <p:cNvPicPr preferRelativeResize="0"/>
          <p:nvPr/>
        </p:nvPicPr>
        <p:blipFill rotWithShape="1">
          <a:blip r:embed="rId3">
            <a:alphaModFix/>
          </a:blip>
          <a:srcRect b="30834" l="34970" r="28704" t="26735"/>
          <a:stretch/>
        </p:blipFill>
        <p:spPr>
          <a:xfrm>
            <a:off x="371825" y="554675"/>
            <a:ext cx="8350023" cy="40435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108480d7aa2_0_9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68" name="Google Shape;368;g108480d7aa2_0_90"/>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69" name="Google Shape;369;g108480d7aa2_0_90"/>
          <p:cNvPicPr preferRelativeResize="0"/>
          <p:nvPr/>
        </p:nvPicPr>
        <p:blipFill rotWithShape="1">
          <a:blip r:embed="rId3">
            <a:alphaModFix/>
          </a:blip>
          <a:srcRect b="26734" l="34701" r="28161" t="29148"/>
          <a:stretch/>
        </p:blipFill>
        <p:spPr>
          <a:xfrm>
            <a:off x="483374" y="575950"/>
            <a:ext cx="8180025" cy="40222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2"/>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s" sz="2400">
                <a:latin typeface="Georgia"/>
                <a:ea typeface="Georgia"/>
                <a:cs typeface="Georgia"/>
                <a:sym typeface="Georgia"/>
              </a:rPr>
              <a:t>Referencias bibliográficas.</a:t>
            </a:r>
            <a:endParaRPr sz="2400">
              <a:latin typeface="Georgia"/>
              <a:ea typeface="Georgia"/>
              <a:cs typeface="Georgia"/>
              <a:sym typeface="Georgia"/>
            </a:endParaRPr>
          </a:p>
        </p:txBody>
      </p:sp>
      <p:sp>
        <p:nvSpPr>
          <p:cNvPr id="375" name="Google Shape;375;p32"/>
          <p:cNvSpPr txBox="1"/>
          <p:nvPr>
            <p:ph idx="1" type="body"/>
          </p:nvPr>
        </p:nvSpPr>
        <p:spPr>
          <a:xfrm>
            <a:off x="1391473" y="1595775"/>
            <a:ext cx="7340100" cy="30024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Font typeface="Georgia"/>
              <a:buChar char="●"/>
            </a:pPr>
            <a:r>
              <a:rPr lang="es" sz="1300">
                <a:highlight>
                  <a:srgbClr val="FFFFFF"/>
                </a:highlight>
                <a:latin typeface="Georgia"/>
                <a:ea typeface="Georgia"/>
                <a:cs typeface="Georgia"/>
                <a:sym typeface="Georgia"/>
              </a:rPr>
              <a:t>Elvex.ugr.es. 2021.</a:t>
            </a:r>
            <a:r>
              <a:rPr lang="es" sz="1300" u="sng">
                <a:solidFill>
                  <a:schemeClr val="hlink"/>
                </a:solidFill>
                <a:highlight>
                  <a:srgbClr val="FFFFFF"/>
                </a:highlight>
                <a:latin typeface="Georgia"/>
                <a:ea typeface="Georgia"/>
                <a:cs typeface="Georgia"/>
                <a:sym typeface="Georgia"/>
                <a:hlinkClick r:id="rId3"/>
              </a:rPr>
              <a:t>https://elvex.ugr.es/idbis/db/docs/design/2-requirements.pdf</a:t>
            </a:r>
            <a:r>
              <a:rPr lang="es" sz="1300">
                <a:highlight>
                  <a:srgbClr val="FFFFFF"/>
                </a:highlight>
                <a:latin typeface="Georgia"/>
                <a:ea typeface="Georgia"/>
                <a:cs typeface="Georgia"/>
                <a:sym typeface="Georgia"/>
              </a:rPr>
              <a:t> </a:t>
            </a:r>
            <a:endParaRPr sz="1300">
              <a:highlight>
                <a:srgbClr val="FFFFFF"/>
              </a:highlight>
              <a:latin typeface="Georgia"/>
              <a:ea typeface="Georgia"/>
              <a:cs typeface="Georgia"/>
              <a:sym typeface="Georgia"/>
            </a:endParaRPr>
          </a:p>
          <a:p>
            <a:pPr indent="-266700" lvl="0" marL="723900" marR="457200" rtl="0" algn="l">
              <a:lnSpc>
                <a:spcPct val="115000"/>
              </a:lnSpc>
              <a:spcBef>
                <a:spcPts val="1200"/>
              </a:spcBef>
              <a:spcAft>
                <a:spcPts val="0"/>
              </a:spcAft>
              <a:buSzPts val="1800"/>
              <a:buNone/>
            </a:pPr>
            <a:r>
              <a:rPr lang="es" sz="1200">
                <a:solidFill>
                  <a:srgbClr val="000000"/>
                </a:solidFill>
                <a:highlight>
                  <a:srgbClr val="FFFFFF"/>
                </a:highlight>
                <a:latin typeface="Georgia"/>
                <a:ea typeface="Georgia"/>
                <a:cs typeface="Georgia"/>
                <a:sym typeface="Georgia"/>
              </a:rPr>
              <a:t>Martínez, EA (sin fecha). </a:t>
            </a:r>
            <a:r>
              <a:rPr i="1" lang="es" sz="1200">
                <a:solidFill>
                  <a:srgbClr val="000000"/>
                </a:solidFill>
                <a:highlight>
                  <a:srgbClr val="FFFFFF"/>
                </a:highlight>
                <a:latin typeface="Georgia"/>
                <a:ea typeface="Georgia"/>
                <a:cs typeface="Georgia"/>
                <a:sym typeface="Georgia"/>
              </a:rPr>
              <a:t>Versionamiento de software</a:t>
            </a:r>
            <a:r>
              <a:rPr lang="es" sz="1200">
                <a:solidFill>
                  <a:srgbClr val="000000"/>
                </a:solidFill>
                <a:highlight>
                  <a:srgbClr val="FFFFFF"/>
                </a:highlight>
                <a:latin typeface="Georgia"/>
                <a:ea typeface="Georgia"/>
                <a:cs typeface="Georgia"/>
                <a:sym typeface="Georgia"/>
              </a:rPr>
              <a:t> . Slideshare.Net. Obtenido el 19 de abril de 2021 de https://es.slideshare.net/ErickAguilaMartnez/versionamiento-de-software</a:t>
            </a:r>
            <a:endParaRPr sz="1200">
              <a:solidFill>
                <a:srgbClr val="000000"/>
              </a:solidFill>
              <a:highlight>
                <a:srgbClr val="FFFFFF"/>
              </a:highlight>
              <a:latin typeface="Georgia"/>
              <a:ea typeface="Georgia"/>
              <a:cs typeface="Georgia"/>
              <a:sym typeface="Georgia"/>
            </a:endParaRPr>
          </a:p>
          <a:p>
            <a:pPr indent="-266700" lvl="0" marL="723900" marR="457200" rtl="0" algn="l">
              <a:lnSpc>
                <a:spcPct val="115000"/>
              </a:lnSpc>
              <a:spcBef>
                <a:spcPts val="0"/>
              </a:spcBef>
              <a:spcAft>
                <a:spcPts val="0"/>
              </a:spcAft>
              <a:buSzPts val="1800"/>
              <a:buNone/>
            </a:pPr>
            <a:r>
              <a:rPr lang="es" sz="1200">
                <a:solidFill>
                  <a:srgbClr val="000000"/>
                </a:solidFill>
                <a:highlight>
                  <a:srgbClr val="FFFFFF"/>
                </a:highlight>
                <a:latin typeface="Georgia"/>
                <a:ea typeface="Georgia"/>
                <a:cs typeface="Georgia"/>
                <a:sym typeface="Georgia"/>
              </a:rPr>
              <a:t>Peiró, R. (2020, 1 de julio). </a:t>
            </a:r>
            <a:r>
              <a:rPr i="1" lang="es" sz="1200">
                <a:solidFill>
                  <a:srgbClr val="000000"/>
                </a:solidFill>
                <a:highlight>
                  <a:srgbClr val="FFFFFF"/>
                </a:highlight>
                <a:latin typeface="Georgia"/>
                <a:ea typeface="Georgia"/>
                <a:cs typeface="Georgia"/>
                <a:sym typeface="Georgia"/>
              </a:rPr>
              <a:t>Base de datos</a:t>
            </a:r>
            <a:r>
              <a:rPr lang="es" sz="1200">
                <a:solidFill>
                  <a:srgbClr val="000000"/>
                </a:solidFill>
                <a:highlight>
                  <a:srgbClr val="FFFFFF"/>
                </a:highlight>
                <a:latin typeface="Georgia"/>
                <a:ea typeface="Georgia"/>
                <a:cs typeface="Georgia"/>
                <a:sym typeface="Georgia"/>
              </a:rPr>
              <a:t> . Economipedia.com. https://economipedia.com/definiciones/base-de-datos.html</a:t>
            </a:r>
            <a:endParaRPr sz="1200">
              <a:solidFill>
                <a:srgbClr val="000000"/>
              </a:solidFill>
              <a:highlight>
                <a:srgbClr val="FFFFFF"/>
              </a:highlight>
              <a:latin typeface="Georgia"/>
              <a:ea typeface="Georgia"/>
              <a:cs typeface="Georgia"/>
              <a:sym typeface="Georgia"/>
            </a:endParaRPr>
          </a:p>
          <a:p>
            <a:pPr indent="0" lvl="0" marL="457200" rtl="0" algn="l">
              <a:lnSpc>
                <a:spcPct val="115000"/>
              </a:lnSpc>
              <a:spcBef>
                <a:spcPts val="0"/>
              </a:spcBef>
              <a:spcAft>
                <a:spcPts val="1200"/>
              </a:spcAft>
              <a:buSzPts val="1800"/>
              <a:buNone/>
            </a:pPr>
            <a:r>
              <a:t/>
            </a:r>
            <a:endParaRPr sz="1300">
              <a:highlight>
                <a:srgbClr val="FFFFFF"/>
              </a:highlight>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5"/>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s" sz="2400">
                <a:latin typeface="Georgia"/>
                <a:ea typeface="Georgia"/>
                <a:cs typeface="Georgia"/>
                <a:sym typeface="Georgia"/>
              </a:rPr>
              <a:t>Objetivos específicos.</a:t>
            </a:r>
            <a:endParaRPr sz="2400">
              <a:latin typeface="Georgia"/>
              <a:ea typeface="Georgia"/>
              <a:cs typeface="Georgia"/>
              <a:sym typeface="Georgia"/>
            </a:endParaRPr>
          </a:p>
        </p:txBody>
      </p:sp>
      <p:sp>
        <p:nvSpPr>
          <p:cNvPr id="104" name="Google Shape;104;p5"/>
          <p:cNvSpPr txBox="1"/>
          <p:nvPr>
            <p:ph idx="1" type="body"/>
          </p:nvPr>
        </p:nvSpPr>
        <p:spPr>
          <a:xfrm>
            <a:off x="545325" y="1211350"/>
            <a:ext cx="8176800" cy="3486000"/>
          </a:xfrm>
          <a:prstGeom prst="rect">
            <a:avLst/>
          </a:prstGeom>
          <a:noFill/>
          <a:ln>
            <a:noFill/>
          </a:ln>
        </p:spPr>
        <p:txBody>
          <a:bodyPr anchorCtr="0" anchor="t" bIns="91425" lIns="91425" spcFirstLastPara="1" rIns="91425" wrap="square" tIns="91425">
            <a:normAutofit/>
          </a:bodyPr>
          <a:lstStyle/>
          <a:p>
            <a:pPr indent="-323850" lvl="0" marL="457200" rtl="0" algn="just">
              <a:lnSpc>
                <a:spcPct val="200000"/>
              </a:lnSpc>
              <a:spcBef>
                <a:spcPts val="1200"/>
              </a:spcBef>
              <a:spcAft>
                <a:spcPts val="0"/>
              </a:spcAft>
              <a:buSzPts val="1500"/>
              <a:buFont typeface="Georgia"/>
              <a:buAutoNum type="arabicPeriod"/>
            </a:pPr>
            <a:r>
              <a:rPr lang="es" sz="1500">
                <a:latin typeface="Georgia"/>
                <a:ea typeface="Georgia"/>
                <a:cs typeface="Georgia"/>
                <a:sym typeface="Georgia"/>
              </a:rPr>
              <a:t>Gestionar en el sistema de información  </a:t>
            </a:r>
            <a:r>
              <a:rPr lang="es" sz="1500">
                <a:latin typeface="Georgia"/>
                <a:ea typeface="Georgia"/>
                <a:cs typeface="Georgia"/>
                <a:sym typeface="Georgia"/>
              </a:rPr>
              <a:t>frutales</a:t>
            </a:r>
            <a:r>
              <a:rPr lang="es" sz="1500">
                <a:latin typeface="Georgia"/>
                <a:ea typeface="Georgia"/>
                <a:cs typeface="Georgia"/>
                <a:sym typeface="Georgia"/>
              </a:rPr>
              <a:t>  por especie , unidad  imagen y precio de estas .</a:t>
            </a:r>
            <a:endParaRPr sz="1500">
              <a:latin typeface="Georgia"/>
              <a:ea typeface="Georgia"/>
              <a:cs typeface="Georgia"/>
              <a:sym typeface="Georgia"/>
            </a:endParaRPr>
          </a:p>
          <a:p>
            <a:pPr indent="-323850" lvl="0" marL="457200" rtl="0" algn="just">
              <a:lnSpc>
                <a:spcPct val="200000"/>
              </a:lnSpc>
              <a:spcBef>
                <a:spcPts val="0"/>
              </a:spcBef>
              <a:spcAft>
                <a:spcPts val="0"/>
              </a:spcAft>
              <a:buSzPts val="1500"/>
              <a:buFont typeface="Georgia"/>
              <a:buAutoNum type="arabicPeriod"/>
            </a:pPr>
            <a:r>
              <a:rPr lang="es" sz="1500">
                <a:latin typeface="Georgia"/>
                <a:ea typeface="Georgia"/>
                <a:cs typeface="Georgia"/>
                <a:sym typeface="Georgia"/>
              </a:rPr>
              <a:t> Gestionar el proceso de seguridad de los productos .</a:t>
            </a:r>
            <a:endParaRPr sz="1500">
              <a:latin typeface="Georgia"/>
              <a:ea typeface="Georgia"/>
              <a:cs typeface="Georgia"/>
              <a:sym typeface="Georgia"/>
            </a:endParaRPr>
          </a:p>
          <a:p>
            <a:pPr indent="-323850" lvl="0" marL="457200" rtl="0" algn="just">
              <a:lnSpc>
                <a:spcPct val="200000"/>
              </a:lnSpc>
              <a:spcBef>
                <a:spcPts val="0"/>
              </a:spcBef>
              <a:spcAft>
                <a:spcPts val="0"/>
              </a:spcAft>
              <a:buSzPts val="1500"/>
              <a:buFont typeface="Georgia"/>
              <a:buAutoNum type="arabicPeriod"/>
            </a:pPr>
            <a:r>
              <a:rPr lang="es" sz="1500">
                <a:latin typeface="Georgia"/>
                <a:ea typeface="Georgia"/>
                <a:cs typeface="Georgia"/>
                <a:sym typeface="Georgia"/>
              </a:rPr>
              <a:t>Gestionar procesos de compras y ventas de la empresa.</a:t>
            </a:r>
            <a:endParaRPr sz="1500">
              <a:latin typeface="Georgia"/>
              <a:ea typeface="Georgia"/>
              <a:cs typeface="Georgia"/>
              <a:sym typeface="Georgia"/>
            </a:endParaRPr>
          </a:p>
          <a:p>
            <a:pPr indent="-323850" lvl="0" marL="457200" rtl="0" algn="just">
              <a:lnSpc>
                <a:spcPct val="200000"/>
              </a:lnSpc>
              <a:spcBef>
                <a:spcPts val="0"/>
              </a:spcBef>
              <a:spcAft>
                <a:spcPts val="0"/>
              </a:spcAft>
              <a:buSzPts val="1500"/>
              <a:buFont typeface="Georgia"/>
              <a:buAutoNum type="arabicPeriod"/>
            </a:pPr>
            <a:r>
              <a:rPr lang="es" sz="1500">
                <a:latin typeface="Georgia"/>
                <a:ea typeface="Georgia"/>
                <a:cs typeface="Georgia"/>
                <a:sym typeface="Georgia"/>
              </a:rPr>
              <a:t>Desarrollar una interfaz gráfica que sea fácil de usar para alguien inexperto en el tema de informática o computadores.</a:t>
            </a:r>
            <a:endParaRPr sz="1500">
              <a:latin typeface="Georgia"/>
              <a:ea typeface="Georgia"/>
              <a:cs typeface="Georgia"/>
              <a:sym typeface="Georgia"/>
            </a:endParaRPr>
          </a:p>
          <a:p>
            <a:pPr indent="-323850" lvl="0" marL="457200" rtl="0" algn="just">
              <a:lnSpc>
                <a:spcPct val="200000"/>
              </a:lnSpc>
              <a:spcBef>
                <a:spcPts val="0"/>
              </a:spcBef>
              <a:spcAft>
                <a:spcPts val="0"/>
              </a:spcAft>
              <a:buSzPts val="1500"/>
              <a:buFont typeface="Georgia"/>
              <a:buAutoNum type="arabicPeriod"/>
            </a:pPr>
            <a:r>
              <a:rPr lang="es" sz="1500">
                <a:latin typeface="Georgia"/>
                <a:ea typeface="Georgia"/>
                <a:cs typeface="Georgia"/>
                <a:sym typeface="Georgia"/>
              </a:rPr>
              <a:t>Desarrollar una interfaz gráfica que se  adapte  a cualquier dispositivo para su uso.</a:t>
            </a:r>
            <a:endParaRPr sz="1500">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6"/>
          <p:cNvSpPr txBox="1"/>
          <p:nvPr>
            <p:ph type="title"/>
          </p:nvPr>
        </p:nvSpPr>
        <p:spPr>
          <a:xfrm>
            <a:off x="115825" y="173675"/>
            <a:ext cx="6321600" cy="635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s" sz="2400">
                <a:latin typeface="Georgia"/>
                <a:ea typeface="Georgia"/>
                <a:cs typeface="Georgia"/>
                <a:sym typeface="Georgia"/>
              </a:rPr>
              <a:t>Justificación.</a:t>
            </a:r>
            <a:endParaRPr sz="2400">
              <a:latin typeface="Georgia"/>
              <a:ea typeface="Georgia"/>
              <a:cs typeface="Georgia"/>
              <a:sym typeface="Georgia"/>
            </a:endParaRPr>
          </a:p>
        </p:txBody>
      </p:sp>
      <p:sp>
        <p:nvSpPr>
          <p:cNvPr id="110" name="Google Shape;110;p6"/>
          <p:cNvSpPr txBox="1"/>
          <p:nvPr>
            <p:ph idx="1" type="body"/>
          </p:nvPr>
        </p:nvSpPr>
        <p:spPr>
          <a:xfrm>
            <a:off x="4453875" y="603675"/>
            <a:ext cx="4353300" cy="36204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just">
              <a:lnSpc>
                <a:spcPct val="200000"/>
              </a:lnSpc>
              <a:spcBef>
                <a:spcPts val="1200"/>
              </a:spcBef>
              <a:spcAft>
                <a:spcPts val="1200"/>
              </a:spcAft>
              <a:buSzPct val="141176"/>
              <a:buNone/>
            </a:pPr>
            <a:r>
              <a:rPr lang="es" sz="1500">
                <a:latin typeface="Georgia"/>
                <a:ea typeface="Georgia"/>
                <a:cs typeface="Georgia"/>
                <a:sym typeface="Georgia"/>
              </a:rPr>
              <a:t>A partir del análisis de la problemática en la pequeña empresa de frutas , en relación con el proceso y gestión de inventarios que está poseen por utilizar  un sistema que no se adapta a las necesidades de su empresa y tampoco cumple los lineamientos que  esta necesita, se lleva a cabo una solución a este problema implementando un nuevo aplicativo web que gestione de manera correcta y mas rapida el inventario que se solicita cada dia por obligación ya que este le permite orden y ahorra tiempo a la hora de hacer dicha acción.</a:t>
            </a:r>
            <a:endParaRPr sz="1300">
              <a:latin typeface="Times New Roman"/>
              <a:ea typeface="Times New Roman"/>
              <a:cs typeface="Times New Roman"/>
              <a:sym typeface="Times New Roman"/>
            </a:endParaRPr>
          </a:p>
        </p:txBody>
      </p:sp>
      <p:pic>
        <p:nvPicPr>
          <p:cNvPr id="111" name="Google Shape;111;p6"/>
          <p:cNvPicPr preferRelativeResize="0"/>
          <p:nvPr/>
        </p:nvPicPr>
        <p:blipFill rotWithShape="1">
          <a:blip r:embed="rId3">
            <a:alphaModFix/>
          </a:blip>
          <a:srcRect b="0" l="0" r="0" t="0"/>
          <a:stretch/>
        </p:blipFill>
        <p:spPr>
          <a:xfrm>
            <a:off x="251775" y="809075"/>
            <a:ext cx="3824650" cy="2955150"/>
          </a:xfrm>
          <a:prstGeom prst="rect">
            <a:avLst/>
          </a:prstGeom>
          <a:noFill/>
          <a:ln>
            <a:noFill/>
          </a:ln>
        </p:spPr>
      </p:pic>
      <p:sp>
        <p:nvSpPr>
          <p:cNvPr id="112" name="Google Shape;112;p6"/>
          <p:cNvSpPr txBox="1"/>
          <p:nvPr/>
        </p:nvSpPr>
        <p:spPr>
          <a:xfrm>
            <a:off x="502875" y="4080300"/>
            <a:ext cx="192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2"/>
              </a:buClr>
              <a:buSzPts val="1100"/>
              <a:buFont typeface="Arial"/>
              <a:buNone/>
            </a:pPr>
            <a:r>
              <a:rPr b="0" i="1" lang="es" sz="1400" u="none" cap="none" strike="noStrike">
                <a:solidFill>
                  <a:schemeClr val="dk2"/>
                </a:solidFill>
                <a:latin typeface="Georgia"/>
                <a:ea typeface="Georgia"/>
                <a:cs typeface="Georgia"/>
                <a:sym typeface="Georgia"/>
              </a:rPr>
              <a:t>(storyset,11 de abril).</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7"/>
          <p:cNvSpPr txBox="1"/>
          <p:nvPr>
            <p:ph type="title"/>
          </p:nvPr>
        </p:nvSpPr>
        <p:spPr>
          <a:xfrm>
            <a:off x="187675" y="489750"/>
            <a:ext cx="6321600" cy="635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s" sz="2400">
                <a:latin typeface="Georgia"/>
                <a:ea typeface="Georgia"/>
                <a:cs typeface="Georgia"/>
                <a:sym typeface="Georgia"/>
              </a:rPr>
              <a:t>Delimitación y alcance.</a:t>
            </a:r>
            <a:endParaRPr sz="2400">
              <a:latin typeface="Georgia"/>
              <a:ea typeface="Georgia"/>
              <a:cs typeface="Georgia"/>
              <a:sym typeface="Georgia"/>
            </a:endParaRPr>
          </a:p>
        </p:txBody>
      </p:sp>
      <p:sp>
        <p:nvSpPr>
          <p:cNvPr id="118" name="Google Shape;118;p7"/>
          <p:cNvSpPr txBox="1"/>
          <p:nvPr>
            <p:ph idx="1" type="body"/>
          </p:nvPr>
        </p:nvSpPr>
        <p:spPr>
          <a:xfrm>
            <a:off x="0" y="1125150"/>
            <a:ext cx="5904900" cy="33867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200000"/>
              </a:lnSpc>
              <a:spcBef>
                <a:spcPts val="0"/>
              </a:spcBef>
              <a:spcAft>
                <a:spcPts val="0"/>
              </a:spcAft>
              <a:buSzPct val="129729"/>
              <a:buNone/>
            </a:pPr>
            <a:r>
              <a:rPr lang="es" sz="1500">
                <a:solidFill>
                  <a:srgbClr val="000000"/>
                </a:solidFill>
                <a:latin typeface="Georgia"/>
                <a:ea typeface="Georgia"/>
                <a:cs typeface="Georgia"/>
                <a:sym typeface="Georgia"/>
              </a:rPr>
              <a:t>Desarrollar un aplicativo web para la importadora LD  ubicada en el sector de corabastos la cual trabaja con frutas , y éste asu vez se estima que se demore en el desarrollo de dicho aplicativo un tiempo estimado de 2 años con el cual se desea gestionar el área de inventarios y sus funcionalidades principales serán la eficacia y rapidez del software y como este se puede implementar en diferentes dispositivos .</a:t>
            </a:r>
            <a:endParaRPr sz="1500">
              <a:solidFill>
                <a:srgbClr val="000000"/>
              </a:solidFill>
              <a:latin typeface="Georgia"/>
              <a:ea typeface="Georgia"/>
              <a:cs typeface="Georgia"/>
              <a:sym typeface="Georgia"/>
            </a:endParaRPr>
          </a:p>
          <a:p>
            <a:pPr indent="0" lvl="0" marL="0" rtl="0" algn="l">
              <a:lnSpc>
                <a:spcPct val="115000"/>
              </a:lnSpc>
              <a:spcBef>
                <a:spcPts val="1200"/>
              </a:spcBef>
              <a:spcAft>
                <a:spcPts val="1200"/>
              </a:spcAft>
              <a:buSzPct val="129729"/>
              <a:buNone/>
            </a:pPr>
            <a:r>
              <a:t/>
            </a:r>
            <a:endParaRPr sz="1500">
              <a:solidFill>
                <a:srgbClr val="000000"/>
              </a:solidFill>
              <a:latin typeface="Georgia"/>
              <a:ea typeface="Georgia"/>
              <a:cs typeface="Georgia"/>
              <a:sym typeface="Georgia"/>
            </a:endParaRPr>
          </a:p>
        </p:txBody>
      </p:sp>
      <p:pic>
        <p:nvPicPr>
          <p:cNvPr id="119" name="Google Shape;119;p7"/>
          <p:cNvPicPr preferRelativeResize="0"/>
          <p:nvPr/>
        </p:nvPicPr>
        <p:blipFill rotWithShape="1">
          <a:blip r:embed="rId3">
            <a:alphaModFix/>
          </a:blip>
          <a:srcRect b="0" l="0" r="0" t="0"/>
          <a:stretch/>
        </p:blipFill>
        <p:spPr>
          <a:xfrm>
            <a:off x="5382050" y="748375"/>
            <a:ext cx="3518725" cy="3518725"/>
          </a:xfrm>
          <a:prstGeom prst="rect">
            <a:avLst/>
          </a:prstGeom>
          <a:noFill/>
          <a:ln>
            <a:noFill/>
          </a:ln>
        </p:spPr>
      </p:pic>
      <p:sp>
        <p:nvSpPr>
          <p:cNvPr id="120" name="Google Shape;120;p7"/>
          <p:cNvSpPr txBox="1"/>
          <p:nvPr/>
        </p:nvSpPr>
        <p:spPr>
          <a:xfrm>
            <a:off x="4798675" y="4252725"/>
            <a:ext cx="21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2"/>
              </a:buClr>
              <a:buSzPts val="1100"/>
              <a:buFont typeface="Arial"/>
              <a:buNone/>
            </a:pPr>
            <a:r>
              <a:rPr b="0" i="1" lang="es" sz="1400" u="none" cap="none" strike="noStrike">
                <a:solidFill>
                  <a:schemeClr val="dk2"/>
                </a:solidFill>
                <a:latin typeface="Georgia"/>
                <a:ea typeface="Georgia"/>
                <a:cs typeface="Georgia"/>
                <a:sym typeface="Georgia"/>
              </a:rPr>
              <a:t>(storyset,11 de abril).</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8"/>
          <p:cNvSpPr txBox="1"/>
          <p:nvPr>
            <p:ph type="title"/>
          </p:nvPr>
        </p:nvSpPr>
        <p:spPr>
          <a:xfrm>
            <a:off x="256100" y="464400"/>
            <a:ext cx="6321600" cy="635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s" sz="2400">
                <a:latin typeface="Georgia"/>
                <a:ea typeface="Georgia"/>
                <a:cs typeface="Georgia"/>
                <a:sym typeface="Georgia"/>
              </a:rPr>
              <a:t>Técnicas y recolección de datos.</a:t>
            </a:r>
            <a:endParaRPr sz="2400">
              <a:latin typeface="Georgia"/>
              <a:ea typeface="Georgia"/>
              <a:cs typeface="Georgia"/>
              <a:sym typeface="Georgia"/>
            </a:endParaRPr>
          </a:p>
        </p:txBody>
      </p:sp>
      <p:sp>
        <p:nvSpPr>
          <p:cNvPr id="126" name="Google Shape;126;p8"/>
          <p:cNvSpPr txBox="1"/>
          <p:nvPr>
            <p:ph idx="1" type="body"/>
          </p:nvPr>
        </p:nvSpPr>
        <p:spPr>
          <a:xfrm>
            <a:off x="111550" y="1099800"/>
            <a:ext cx="5362500" cy="3056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2"/>
              </a:buClr>
              <a:buSzPts val="1100"/>
              <a:buFont typeface="Arial"/>
              <a:buNone/>
            </a:pPr>
            <a:r>
              <a:rPr lang="es" sz="1500">
                <a:highlight>
                  <a:srgbClr val="FFFFFF"/>
                </a:highlight>
                <a:latin typeface="Georgia"/>
                <a:ea typeface="Georgia"/>
                <a:cs typeface="Georgia"/>
                <a:sym typeface="Georgia"/>
              </a:rPr>
              <a:t>Las técnicas de recolección de datos, son los procedimientos y actividades que le dan acceso al investigador a obtener la información necesaria para dar cumplimiento a su objetivo de investigación  (online - tesis 2020)</a:t>
            </a:r>
            <a:endParaRPr sz="1500">
              <a:highlight>
                <a:srgbClr val="FFFFFF"/>
              </a:highlight>
              <a:latin typeface="Georgia"/>
              <a:ea typeface="Georgia"/>
              <a:cs typeface="Georgia"/>
              <a:sym typeface="Georgia"/>
            </a:endParaRPr>
          </a:p>
          <a:p>
            <a:pPr indent="0" lvl="0" marL="0" rtl="0" algn="just">
              <a:lnSpc>
                <a:spcPct val="150000"/>
              </a:lnSpc>
              <a:spcBef>
                <a:spcPts val="0"/>
              </a:spcBef>
              <a:spcAft>
                <a:spcPts val="0"/>
              </a:spcAft>
              <a:buClr>
                <a:schemeClr val="dk2"/>
              </a:buClr>
              <a:buSzPts val="1100"/>
              <a:buFont typeface="Arial"/>
              <a:buNone/>
            </a:pPr>
            <a:r>
              <a:t/>
            </a:r>
            <a:endParaRPr sz="1500">
              <a:solidFill>
                <a:srgbClr val="202124"/>
              </a:solidFill>
              <a:highlight>
                <a:srgbClr val="FFFFFF"/>
              </a:highlight>
              <a:latin typeface="Georgia"/>
              <a:ea typeface="Georgia"/>
              <a:cs typeface="Georgia"/>
              <a:sym typeface="Georgia"/>
            </a:endParaRPr>
          </a:p>
          <a:p>
            <a:pPr indent="0" lvl="0" marL="0" rtl="0" algn="just">
              <a:lnSpc>
                <a:spcPct val="150000"/>
              </a:lnSpc>
              <a:spcBef>
                <a:spcPts val="0"/>
              </a:spcBef>
              <a:spcAft>
                <a:spcPts val="0"/>
              </a:spcAft>
              <a:buClr>
                <a:schemeClr val="dk2"/>
              </a:buClr>
              <a:buSzPts val="1100"/>
              <a:buFont typeface="Arial"/>
              <a:buNone/>
            </a:pPr>
            <a:r>
              <a:rPr lang="es" sz="1500">
                <a:latin typeface="Georgia"/>
                <a:ea typeface="Georgia"/>
                <a:cs typeface="Georgia"/>
                <a:sym typeface="Georgia"/>
              </a:rPr>
              <a:t>para este caso decidimos realizar una encuesta  implementando como instrumento de recolección un cuestionario.</a:t>
            </a:r>
            <a:endParaRPr sz="1500">
              <a:latin typeface="Georgia"/>
              <a:ea typeface="Georgia"/>
              <a:cs typeface="Georgia"/>
              <a:sym typeface="Georgia"/>
            </a:endParaRPr>
          </a:p>
          <a:p>
            <a:pPr indent="0" lvl="0" marL="0" rtl="0" algn="just">
              <a:lnSpc>
                <a:spcPct val="150000"/>
              </a:lnSpc>
              <a:spcBef>
                <a:spcPts val="0"/>
              </a:spcBef>
              <a:spcAft>
                <a:spcPts val="0"/>
              </a:spcAft>
              <a:buClr>
                <a:schemeClr val="dk2"/>
              </a:buClr>
              <a:buSzPts val="1100"/>
              <a:buFont typeface="Arial"/>
              <a:buNone/>
            </a:pPr>
            <a:r>
              <a:t/>
            </a:r>
            <a:endParaRPr sz="1000">
              <a:solidFill>
                <a:srgbClr val="FF0000"/>
              </a:solidFill>
              <a:latin typeface="Georgia"/>
              <a:ea typeface="Georgia"/>
              <a:cs typeface="Georgia"/>
              <a:sym typeface="Georgia"/>
            </a:endParaRPr>
          </a:p>
          <a:p>
            <a:pPr indent="0" lvl="0" marL="0" rtl="0" algn="just">
              <a:lnSpc>
                <a:spcPct val="150000"/>
              </a:lnSpc>
              <a:spcBef>
                <a:spcPts val="0"/>
              </a:spcBef>
              <a:spcAft>
                <a:spcPts val="0"/>
              </a:spcAft>
              <a:buClr>
                <a:schemeClr val="dk2"/>
              </a:buClr>
              <a:buSzPts val="1100"/>
              <a:buFont typeface="Arial"/>
              <a:buNone/>
            </a:pPr>
            <a:r>
              <a:t/>
            </a:r>
            <a:endParaRPr sz="1000">
              <a:latin typeface="Georgia"/>
              <a:ea typeface="Georgia"/>
              <a:cs typeface="Georgia"/>
              <a:sym typeface="Georgia"/>
            </a:endParaRPr>
          </a:p>
        </p:txBody>
      </p:sp>
      <p:pic>
        <p:nvPicPr>
          <p:cNvPr id="127" name="Google Shape;127;p8"/>
          <p:cNvPicPr preferRelativeResize="0"/>
          <p:nvPr/>
        </p:nvPicPr>
        <p:blipFill rotWithShape="1">
          <a:blip r:embed="rId3">
            <a:alphaModFix/>
          </a:blip>
          <a:srcRect b="0" l="0" r="0" t="0"/>
          <a:stretch/>
        </p:blipFill>
        <p:spPr>
          <a:xfrm>
            <a:off x="5315900" y="962600"/>
            <a:ext cx="3417075" cy="3056725"/>
          </a:xfrm>
          <a:prstGeom prst="rect">
            <a:avLst/>
          </a:prstGeom>
          <a:noFill/>
          <a:ln>
            <a:noFill/>
          </a:ln>
        </p:spPr>
      </p:pic>
      <p:sp>
        <p:nvSpPr>
          <p:cNvPr id="128" name="Google Shape;128;p8"/>
          <p:cNvSpPr txBox="1"/>
          <p:nvPr/>
        </p:nvSpPr>
        <p:spPr>
          <a:xfrm>
            <a:off x="6206675" y="3936625"/>
            <a:ext cx="211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2"/>
              </a:buClr>
              <a:buSzPts val="1100"/>
              <a:buFont typeface="Arial"/>
              <a:buNone/>
            </a:pPr>
            <a:r>
              <a:rPr b="0" i="1" lang="es" sz="1400" u="none" cap="none" strike="noStrike">
                <a:solidFill>
                  <a:schemeClr val="dk2"/>
                </a:solidFill>
                <a:latin typeface="Georgia"/>
                <a:ea typeface="Georgia"/>
                <a:cs typeface="Georgia"/>
                <a:sym typeface="Georgia"/>
              </a:rPr>
              <a:t>(storyset,11 de abril).</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9"/>
          <p:cNvSpPr txBox="1"/>
          <p:nvPr>
            <p:ph type="title"/>
          </p:nvPr>
        </p:nvSpPr>
        <p:spPr>
          <a:xfrm>
            <a:off x="2410100" y="481925"/>
            <a:ext cx="6321600" cy="579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s" sz="2400">
                <a:latin typeface="Georgia"/>
                <a:ea typeface="Georgia"/>
                <a:cs typeface="Georgia"/>
                <a:sym typeface="Georgia"/>
              </a:rPr>
              <a:t>Encuesta.</a:t>
            </a:r>
            <a:endParaRPr sz="2400">
              <a:latin typeface="Georgia"/>
              <a:ea typeface="Georgia"/>
              <a:cs typeface="Georgia"/>
              <a:sym typeface="Georgia"/>
            </a:endParaRPr>
          </a:p>
        </p:txBody>
      </p:sp>
      <p:sp>
        <p:nvSpPr>
          <p:cNvPr id="134" name="Google Shape;134;p9"/>
          <p:cNvSpPr txBox="1"/>
          <p:nvPr>
            <p:ph idx="1" type="body"/>
          </p:nvPr>
        </p:nvSpPr>
        <p:spPr>
          <a:xfrm>
            <a:off x="848450" y="924600"/>
            <a:ext cx="7653900" cy="3740400"/>
          </a:xfrm>
          <a:prstGeom prst="rect">
            <a:avLst/>
          </a:prstGeom>
          <a:noFill/>
          <a:ln>
            <a:noFill/>
          </a:ln>
        </p:spPr>
        <p:txBody>
          <a:bodyPr anchorCtr="0" anchor="t" bIns="91425" lIns="91425" spcFirstLastPara="1" rIns="91425" wrap="square" tIns="91425">
            <a:spAutoFit/>
          </a:bodyPr>
          <a:lstStyle/>
          <a:p>
            <a:pPr indent="-317500" lvl="0" marL="457200" rtl="0" algn="just">
              <a:lnSpc>
                <a:spcPct val="100000"/>
              </a:lnSpc>
              <a:spcBef>
                <a:spcPts val="0"/>
              </a:spcBef>
              <a:spcAft>
                <a:spcPts val="0"/>
              </a:spcAft>
              <a:buClr>
                <a:srgbClr val="000000"/>
              </a:buClr>
              <a:buSzPts val="1400"/>
              <a:buFont typeface="Georgia"/>
              <a:buAutoNum type="arabicPeriod"/>
            </a:pPr>
            <a:r>
              <a:rPr lang="es" sz="1400">
                <a:solidFill>
                  <a:srgbClr val="000000"/>
                </a:solidFill>
                <a:latin typeface="Georgia"/>
                <a:ea typeface="Georgia"/>
                <a:cs typeface="Georgia"/>
                <a:sym typeface="Georgia"/>
              </a:rPr>
              <a:t>¿Trabaja actualmente con algún sistema en línea ?</a:t>
            </a:r>
            <a:endParaRPr sz="1400">
              <a:solidFill>
                <a:srgbClr val="000000"/>
              </a:solidFill>
              <a:latin typeface="Georgia"/>
              <a:ea typeface="Georgia"/>
              <a:cs typeface="Georgia"/>
              <a:sym typeface="Georgia"/>
            </a:endParaRPr>
          </a:p>
          <a:p>
            <a:pPr indent="-317500" lvl="0" marL="457200" rtl="0" algn="just">
              <a:lnSpc>
                <a:spcPct val="100000"/>
              </a:lnSpc>
              <a:spcBef>
                <a:spcPts val="0"/>
              </a:spcBef>
              <a:spcAft>
                <a:spcPts val="0"/>
              </a:spcAft>
              <a:buClr>
                <a:srgbClr val="000000"/>
              </a:buClr>
              <a:buSzPts val="1400"/>
              <a:buFont typeface="Georgia"/>
              <a:buAutoNum type="arabicPeriod"/>
            </a:pPr>
            <a:r>
              <a:rPr lang="es" sz="1400">
                <a:solidFill>
                  <a:srgbClr val="000000"/>
                </a:solidFill>
                <a:latin typeface="Georgia"/>
                <a:ea typeface="Georgia"/>
                <a:cs typeface="Georgia"/>
                <a:sym typeface="Georgia"/>
              </a:rPr>
              <a:t>¿Qué características le gustaría que tuviera para realizar un sistema de  inventarios ?</a:t>
            </a:r>
            <a:endParaRPr sz="1400">
              <a:solidFill>
                <a:srgbClr val="000000"/>
              </a:solidFill>
              <a:latin typeface="Georgia"/>
              <a:ea typeface="Georgia"/>
              <a:cs typeface="Georgia"/>
              <a:sym typeface="Georgia"/>
            </a:endParaRPr>
          </a:p>
          <a:p>
            <a:pPr indent="-317500" lvl="0" marL="457200" rtl="0" algn="just">
              <a:lnSpc>
                <a:spcPct val="100000"/>
              </a:lnSpc>
              <a:spcBef>
                <a:spcPts val="0"/>
              </a:spcBef>
              <a:spcAft>
                <a:spcPts val="0"/>
              </a:spcAft>
              <a:buClr>
                <a:srgbClr val="000000"/>
              </a:buClr>
              <a:buSzPts val="1400"/>
              <a:buFont typeface="Georgia"/>
              <a:buAutoNum type="arabicPeriod"/>
            </a:pPr>
            <a:r>
              <a:rPr lang="es" sz="1400">
                <a:solidFill>
                  <a:srgbClr val="000000"/>
                </a:solidFill>
                <a:latin typeface="Georgia"/>
                <a:ea typeface="Georgia"/>
                <a:cs typeface="Georgia"/>
                <a:sym typeface="Georgia"/>
              </a:rPr>
              <a:t>¿Cómo realiza actualmente sus inventarios ?</a:t>
            </a:r>
            <a:endParaRPr sz="1400">
              <a:solidFill>
                <a:srgbClr val="000000"/>
              </a:solidFill>
              <a:latin typeface="Georgia"/>
              <a:ea typeface="Georgia"/>
              <a:cs typeface="Georgia"/>
              <a:sym typeface="Georgia"/>
            </a:endParaRPr>
          </a:p>
          <a:p>
            <a:pPr indent="-317500" lvl="0" marL="457200" rtl="0" algn="just">
              <a:lnSpc>
                <a:spcPct val="100000"/>
              </a:lnSpc>
              <a:spcBef>
                <a:spcPts val="0"/>
              </a:spcBef>
              <a:spcAft>
                <a:spcPts val="0"/>
              </a:spcAft>
              <a:buClr>
                <a:srgbClr val="000000"/>
              </a:buClr>
              <a:buSzPts val="1400"/>
              <a:buFont typeface="Georgia"/>
              <a:buAutoNum type="arabicPeriod"/>
            </a:pPr>
            <a:r>
              <a:rPr lang="es" sz="1400">
                <a:solidFill>
                  <a:srgbClr val="000000"/>
                </a:solidFill>
                <a:latin typeface="Georgia"/>
                <a:ea typeface="Georgia"/>
                <a:cs typeface="Georgia"/>
                <a:sym typeface="Georgia"/>
              </a:rPr>
              <a:t>¿Que necesita para la mejora de  esos inventarios?</a:t>
            </a:r>
            <a:endParaRPr sz="1400">
              <a:solidFill>
                <a:srgbClr val="000000"/>
              </a:solidFill>
              <a:latin typeface="Georgia"/>
              <a:ea typeface="Georgia"/>
              <a:cs typeface="Georgia"/>
              <a:sym typeface="Georgia"/>
            </a:endParaRPr>
          </a:p>
          <a:p>
            <a:pPr indent="-317500" lvl="0" marL="457200" rtl="0" algn="just">
              <a:lnSpc>
                <a:spcPct val="100000"/>
              </a:lnSpc>
              <a:spcBef>
                <a:spcPts val="0"/>
              </a:spcBef>
              <a:spcAft>
                <a:spcPts val="0"/>
              </a:spcAft>
              <a:buClr>
                <a:srgbClr val="000000"/>
              </a:buClr>
              <a:buSzPts val="1400"/>
              <a:buFont typeface="Georgia"/>
              <a:buAutoNum type="arabicPeriod"/>
            </a:pPr>
            <a:r>
              <a:rPr lang="es" sz="1400">
                <a:solidFill>
                  <a:srgbClr val="000000"/>
                </a:solidFill>
                <a:latin typeface="Georgia"/>
                <a:ea typeface="Georgia"/>
                <a:cs typeface="Georgia"/>
                <a:sym typeface="Georgia"/>
              </a:rPr>
              <a:t>¿Desde su punto de vista cómo resolvería la problemática por la que pasa a la hora de realizar inventarios ? </a:t>
            </a:r>
            <a:endParaRPr sz="1400">
              <a:solidFill>
                <a:srgbClr val="000000"/>
              </a:solidFill>
              <a:latin typeface="Georgia"/>
              <a:ea typeface="Georgia"/>
              <a:cs typeface="Georgia"/>
              <a:sym typeface="Georgia"/>
            </a:endParaRPr>
          </a:p>
          <a:p>
            <a:pPr indent="-317500" lvl="0" marL="457200" rtl="0" algn="just">
              <a:lnSpc>
                <a:spcPct val="100000"/>
              </a:lnSpc>
              <a:spcBef>
                <a:spcPts val="0"/>
              </a:spcBef>
              <a:spcAft>
                <a:spcPts val="0"/>
              </a:spcAft>
              <a:buClr>
                <a:srgbClr val="000000"/>
              </a:buClr>
              <a:buSzPts val="1400"/>
              <a:buFont typeface="Georgia"/>
              <a:buAutoNum type="arabicPeriod"/>
            </a:pPr>
            <a:r>
              <a:rPr lang="es" sz="1400">
                <a:solidFill>
                  <a:srgbClr val="000000"/>
                </a:solidFill>
                <a:latin typeface="Georgia"/>
                <a:ea typeface="Georgia"/>
                <a:cs typeface="Georgia"/>
                <a:sym typeface="Georgia"/>
              </a:rPr>
              <a:t>¿Qué problemática desea darle  más prioridad en su posición a la hora de implementar inventarios ?   </a:t>
            </a:r>
            <a:endParaRPr sz="1400">
              <a:solidFill>
                <a:srgbClr val="000000"/>
              </a:solidFill>
              <a:latin typeface="Georgia"/>
              <a:ea typeface="Georgia"/>
              <a:cs typeface="Georgia"/>
              <a:sym typeface="Georgia"/>
            </a:endParaRPr>
          </a:p>
          <a:p>
            <a:pPr indent="-317500" lvl="0" marL="457200" rtl="0" algn="just">
              <a:lnSpc>
                <a:spcPct val="100000"/>
              </a:lnSpc>
              <a:spcBef>
                <a:spcPts val="0"/>
              </a:spcBef>
              <a:spcAft>
                <a:spcPts val="0"/>
              </a:spcAft>
              <a:buClr>
                <a:srgbClr val="000000"/>
              </a:buClr>
              <a:buSzPts val="1400"/>
              <a:buFont typeface="Georgia"/>
              <a:buAutoNum type="arabicPeriod"/>
            </a:pPr>
            <a:r>
              <a:rPr lang="es" sz="1400">
                <a:solidFill>
                  <a:srgbClr val="000000"/>
                </a:solidFill>
                <a:latin typeface="Georgia"/>
                <a:ea typeface="Georgia"/>
                <a:cs typeface="Georgia"/>
                <a:sym typeface="Georgia"/>
              </a:rPr>
              <a:t>¿Cree que nuestro sistema le servirá para su mejora de inventarios ?</a:t>
            </a:r>
            <a:endParaRPr sz="1400">
              <a:solidFill>
                <a:srgbClr val="000000"/>
              </a:solidFill>
              <a:latin typeface="Georgia"/>
              <a:ea typeface="Georgia"/>
              <a:cs typeface="Georgia"/>
              <a:sym typeface="Georgia"/>
            </a:endParaRPr>
          </a:p>
          <a:p>
            <a:pPr indent="-317500" lvl="0" marL="457200" rtl="0" algn="just">
              <a:lnSpc>
                <a:spcPct val="100000"/>
              </a:lnSpc>
              <a:spcBef>
                <a:spcPts val="0"/>
              </a:spcBef>
              <a:spcAft>
                <a:spcPts val="0"/>
              </a:spcAft>
              <a:buClr>
                <a:srgbClr val="000000"/>
              </a:buClr>
              <a:buSzPts val="1400"/>
              <a:buFont typeface="Georgia"/>
              <a:buAutoNum type="arabicPeriod"/>
            </a:pPr>
            <a:r>
              <a:rPr lang="es" sz="1400">
                <a:solidFill>
                  <a:srgbClr val="000000"/>
                </a:solidFill>
                <a:latin typeface="Georgia"/>
                <a:ea typeface="Georgia"/>
                <a:cs typeface="Georgia"/>
                <a:sym typeface="Georgia"/>
              </a:rPr>
              <a:t>¿Se le hace fácil manejar herramientas en línea?</a:t>
            </a:r>
            <a:endParaRPr sz="1400">
              <a:solidFill>
                <a:srgbClr val="000000"/>
              </a:solidFill>
              <a:latin typeface="Georgia"/>
              <a:ea typeface="Georgia"/>
              <a:cs typeface="Georgia"/>
              <a:sym typeface="Georgia"/>
            </a:endParaRPr>
          </a:p>
          <a:p>
            <a:pPr indent="-317500" lvl="0" marL="457200" rtl="0" algn="just">
              <a:lnSpc>
                <a:spcPct val="100000"/>
              </a:lnSpc>
              <a:spcBef>
                <a:spcPts val="0"/>
              </a:spcBef>
              <a:spcAft>
                <a:spcPts val="0"/>
              </a:spcAft>
              <a:buClr>
                <a:srgbClr val="000000"/>
              </a:buClr>
              <a:buSzPts val="1400"/>
              <a:buFont typeface="Georgia"/>
              <a:buAutoNum type="arabicPeriod"/>
            </a:pPr>
            <a:r>
              <a:rPr lang="es" sz="1400">
                <a:solidFill>
                  <a:srgbClr val="000000"/>
                </a:solidFill>
                <a:latin typeface="Georgia"/>
                <a:ea typeface="Georgia"/>
                <a:cs typeface="Georgia"/>
                <a:sym typeface="Georgia"/>
              </a:rPr>
              <a:t>¿Cuenta con algún tipo de de plataforma o sistema inteligente ? </a:t>
            </a:r>
            <a:endParaRPr sz="1400">
              <a:solidFill>
                <a:srgbClr val="000000"/>
              </a:solidFill>
              <a:latin typeface="Georgia"/>
              <a:ea typeface="Georgia"/>
              <a:cs typeface="Georgia"/>
              <a:sym typeface="Georgia"/>
            </a:endParaRPr>
          </a:p>
          <a:p>
            <a:pPr indent="-317500" lvl="0" marL="457200" rtl="0" algn="just">
              <a:lnSpc>
                <a:spcPct val="100000"/>
              </a:lnSpc>
              <a:spcBef>
                <a:spcPts val="0"/>
              </a:spcBef>
              <a:spcAft>
                <a:spcPts val="0"/>
              </a:spcAft>
              <a:buClr>
                <a:srgbClr val="000000"/>
              </a:buClr>
              <a:buSzPts val="1400"/>
              <a:buFont typeface="Georgia"/>
              <a:buAutoNum type="arabicPeriod"/>
            </a:pPr>
            <a:r>
              <a:rPr lang="es" sz="1400">
                <a:solidFill>
                  <a:srgbClr val="000000"/>
                </a:solidFill>
                <a:latin typeface="Georgia"/>
                <a:ea typeface="Georgia"/>
                <a:cs typeface="Georgia"/>
                <a:sym typeface="Georgia"/>
              </a:rPr>
              <a:t>¿Cree usted que la plataforma o sistema que maneja es la adecuada? (Si / No / NA)¿porque?</a:t>
            </a:r>
            <a:endParaRPr sz="1400">
              <a:solidFill>
                <a:srgbClr val="000000"/>
              </a:solidFill>
              <a:latin typeface="Georgia"/>
              <a:ea typeface="Georgia"/>
              <a:cs typeface="Georgia"/>
              <a:sym typeface="Georgia"/>
            </a:endParaRPr>
          </a:p>
          <a:p>
            <a:pPr indent="-317500" lvl="0" marL="457200" rtl="0" algn="just">
              <a:lnSpc>
                <a:spcPct val="100000"/>
              </a:lnSpc>
              <a:spcBef>
                <a:spcPts val="0"/>
              </a:spcBef>
              <a:spcAft>
                <a:spcPts val="0"/>
              </a:spcAft>
              <a:buClr>
                <a:srgbClr val="000000"/>
              </a:buClr>
              <a:buSzPts val="1400"/>
              <a:buFont typeface="Georgia"/>
              <a:buAutoNum type="arabicPeriod"/>
            </a:pPr>
            <a:r>
              <a:rPr lang="es" sz="1400">
                <a:solidFill>
                  <a:srgbClr val="000000"/>
                </a:solidFill>
                <a:latin typeface="Georgia"/>
                <a:ea typeface="Georgia"/>
                <a:cs typeface="Georgia"/>
                <a:sym typeface="Georgia"/>
              </a:rPr>
              <a:t>¿Qué expectativa tendría de este sistema?.</a:t>
            </a:r>
            <a:endParaRPr sz="1400">
              <a:solidFill>
                <a:srgbClr val="000000"/>
              </a:solidFill>
              <a:latin typeface="Georgia"/>
              <a:ea typeface="Georgia"/>
              <a:cs typeface="Georgia"/>
              <a:sym typeface="Georgia"/>
            </a:endParaRPr>
          </a:p>
          <a:p>
            <a:pPr indent="-317500" lvl="0" marL="457200" rtl="0" algn="just">
              <a:lnSpc>
                <a:spcPct val="100000"/>
              </a:lnSpc>
              <a:spcBef>
                <a:spcPts val="0"/>
              </a:spcBef>
              <a:spcAft>
                <a:spcPts val="0"/>
              </a:spcAft>
              <a:buClr>
                <a:srgbClr val="000000"/>
              </a:buClr>
              <a:buSzPts val="1400"/>
              <a:buFont typeface="Georgia"/>
              <a:buAutoNum type="arabicPeriod"/>
            </a:pPr>
            <a:r>
              <a:rPr lang="es" sz="1400">
                <a:solidFill>
                  <a:srgbClr val="000000"/>
                </a:solidFill>
                <a:latin typeface="Georgia"/>
                <a:ea typeface="Georgia"/>
                <a:cs typeface="Georgia"/>
                <a:sym typeface="Georgia"/>
              </a:rPr>
              <a:t>¿Cuál es su opinión acerca de este sistema web?</a:t>
            </a:r>
            <a:endParaRPr sz="1400">
              <a:solidFill>
                <a:srgbClr val="000000"/>
              </a:solidFill>
              <a:latin typeface="Georgia"/>
              <a:ea typeface="Georgia"/>
              <a:cs typeface="Georgia"/>
              <a:sym typeface="Georgia"/>
            </a:endParaRPr>
          </a:p>
          <a:p>
            <a:pPr indent="0" lvl="0" marL="457200" rtl="0" algn="just">
              <a:lnSpc>
                <a:spcPct val="100000"/>
              </a:lnSpc>
              <a:spcBef>
                <a:spcPts val="1200"/>
              </a:spcBef>
              <a:spcAft>
                <a:spcPts val="1200"/>
              </a:spcAft>
              <a:buSzPts val="1800"/>
              <a:buNone/>
            </a:pPr>
            <a:r>
              <a:t/>
            </a:r>
            <a:endParaRPr sz="1100">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